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80" r:id="rId3"/>
    <p:sldId id="312" r:id="rId4"/>
    <p:sldId id="282" r:id="rId5"/>
    <p:sldId id="297" r:id="rId6"/>
    <p:sldId id="324" r:id="rId7"/>
    <p:sldId id="299" r:id="rId8"/>
    <p:sldId id="326" r:id="rId9"/>
    <p:sldId id="391" r:id="rId10"/>
    <p:sldId id="392" r:id="rId11"/>
    <p:sldId id="320" r:id="rId12"/>
    <p:sldId id="300" r:id="rId13"/>
    <p:sldId id="301" r:id="rId14"/>
    <p:sldId id="317" r:id="rId15"/>
    <p:sldId id="329" r:id="rId16"/>
    <p:sldId id="308" r:id="rId17"/>
    <p:sldId id="309" r:id="rId18"/>
    <p:sldId id="389" r:id="rId19"/>
    <p:sldId id="311" r:id="rId20"/>
    <p:sldId id="296" r:id="rId21"/>
    <p:sldId id="284" r:id="rId22"/>
    <p:sldId id="345" r:id="rId23"/>
    <p:sldId id="321" r:id="rId24"/>
    <p:sldId id="371" r:id="rId25"/>
    <p:sldId id="397" r:id="rId26"/>
    <p:sldId id="330" r:id="rId27"/>
    <p:sldId id="335" r:id="rId28"/>
    <p:sldId id="346" r:id="rId29"/>
    <p:sldId id="285" r:id="rId30"/>
    <p:sldId id="393" r:id="rId31"/>
    <p:sldId id="323" r:id="rId32"/>
    <p:sldId id="331" r:id="rId33"/>
    <p:sldId id="322" r:id="rId34"/>
    <p:sldId id="336" r:id="rId35"/>
    <p:sldId id="352" r:id="rId36"/>
    <p:sldId id="350" r:id="rId37"/>
    <p:sldId id="351" r:id="rId38"/>
    <p:sldId id="394" r:id="rId39"/>
    <p:sldId id="370" r:id="rId40"/>
    <p:sldId id="354" r:id="rId41"/>
    <p:sldId id="395" r:id="rId42"/>
    <p:sldId id="287" r:id="rId43"/>
    <p:sldId id="341" r:id="rId44"/>
    <p:sldId id="353" r:id="rId45"/>
    <p:sldId id="349" r:id="rId46"/>
    <p:sldId id="387" r:id="rId47"/>
    <p:sldId id="355" r:id="rId48"/>
    <p:sldId id="348" r:id="rId49"/>
    <p:sldId id="386" r:id="rId50"/>
    <p:sldId id="356" r:id="rId51"/>
    <p:sldId id="360" r:id="rId52"/>
    <p:sldId id="361" r:id="rId53"/>
    <p:sldId id="362" r:id="rId54"/>
    <p:sldId id="366" r:id="rId55"/>
    <p:sldId id="369" r:id="rId56"/>
    <p:sldId id="363" r:id="rId57"/>
    <p:sldId id="358" r:id="rId58"/>
    <p:sldId id="318" r:id="rId59"/>
    <p:sldId id="271" r:id="rId60"/>
    <p:sldId id="383" r:id="rId61"/>
    <p:sldId id="376" r:id="rId62"/>
    <p:sldId id="377" r:id="rId63"/>
    <p:sldId id="398" r:id="rId64"/>
    <p:sldId id="319" r:id="rId65"/>
    <p:sldId id="375" r:id="rId66"/>
    <p:sldId id="378" r:id="rId67"/>
    <p:sldId id="272" r:id="rId68"/>
    <p:sldId id="342" r:id="rId69"/>
    <p:sldId id="343" r:id="rId70"/>
    <p:sldId id="382" r:id="rId71"/>
    <p:sldId id="373" r:id="rId72"/>
    <p:sldId id="396" r:id="rId73"/>
  </p:sldIdLst>
  <p:sldSz cx="12192000" cy="6858000"/>
  <p:notesSz cx="7053263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2D18"/>
    <a:srgbClr val="FFFFFF"/>
    <a:srgbClr val="DF7D8D"/>
    <a:srgbClr val="DB7555"/>
    <a:srgbClr val="927290"/>
    <a:srgbClr val="CD37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4" autoAdjust="0"/>
    <p:restoredTop sz="94660" autoAdjust="0"/>
  </p:normalViewPr>
  <p:slideViewPr>
    <p:cSldViewPr snapToGrid="0">
      <p:cViewPr>
        <p:scale>
          <a:sx n="40" d="100"/>
          <a:sy n="40" d="100"/>
        </p:scale>
        <p:origin x="-882" y="-43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theme" Target="theme/theme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4D76F-EF37-4FCA-867B-8E856943D515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8EE1B-6B1A-43DF-94FF-2D262039B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477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4D76F-EF37-4FCA-867B-8E856943D515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8EE1B-6B1A-43DF-94FF-2D262039B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964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4D76F-EF37-4FCA-867B-8E856943D515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8EE1B-6B1A-43DF-94FF-2D262039B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9675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23C45-8684-46A2-B6AB-0D66AECA365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03/07/2019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D7FC8-954C-4B6B-9D47-55B56FB7D0F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1807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23C45-8684-46A2-B6AB-0D66AECA365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03/07/2019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D7FC8-954C-4B6B-9D47-55B56FB7D0F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2578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23C45-8684-46A2-B6AB-0D66AECA365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03/07/2019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D7FC8-954C-4B6B-9D47-55B56FB7D0F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796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23C45-8684-46A2-B6AB-0D66AECA365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03/07/2019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D7FC8-954C-4B6B-9D47-55B56FB7D0F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0243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23C45-8684-46A2-B6AB-0D66AECA365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03/07/2019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D7FC8-954C-4B6B-9D47-55B56FB7D0F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5761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23C45-8684-46A2-B6AB-0D66AECA365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03/07/2019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D7FC8-954C-4B6B-9D47-55B56FB7D0F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5180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23C45-8684-46A2-B6AB-0D66AECA365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03/07/2019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D7FC8-954C-4B6B-9D47-55B56FB7D0F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9596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23C45-8684-46A2-B6AB-0D66AECA365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03/07/2019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D7FC8-954C-4B6B-9D47-55B56FB7D0F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406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4D76F-EF37-4FCA-867B-8E856943D515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8EE1B-6B1A-43DF-94FF-2D262039B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4155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23C45-8684-46A2-B6AB-0D66AECA365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03/07/2019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D7FC8-954C-4B6B-9D47-55B56FB7D0F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1130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23C45-8684-46A2-B6AB-0D66AECA365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03/07/2019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D7FC8-954C-4B6B-9D47-55B56FB7D0F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1574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23C45-8684-46A2-B6AB-0D66AECA365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03/07/2019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D7FC8-954C-4B6B-9D47-55B56FB7D0F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578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4D76F-EF37-4FCA-867B-8E856943D515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8EE1B-6B1A-43DF-94FF-2D262039B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855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4D76F-EF37-4FCA-867B-8E856943D515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8EE1B-6B1A-43DF-94FF-2D262039B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080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4D76F-EF37-4FCA-867B-8E856943D515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8EE1B-6B1A-43DF-94FF-2D262039B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910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4D76F-EF37-4FCA-867B-8E856943D515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8EE1B-6B1A-43DF-94FF-2D262039B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349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4D76F-EF37-4FCA-867B-8E856943D515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8EE1B-6B1A-43DF-94FF-2D262039B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791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4D76F-EF37-4FCA-867B-8E856943D515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8EE1B-6B1A-43DF-94FF-2D262039B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879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4D76F-EF37-4FCA-867B-8E856943D515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8EE1B-6B1A-43DF-94FF-2D262039B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929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4D76F-EF37-4FCA-867B-8E856943D515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88EE1B-6B1A-43DF-94FF-2D262039B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615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23C45-8684-46A2-B6AB-0D66AECA365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03/07/2019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D7FC8-954C-4B6B-9D47-55B56FB7D0F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279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s://warwick.ac.uk/fac/cross_fac/iatl/study/ugmodules/climatechange/lecturenotes/david_elmes_week5.pptx" TargetMode="External"/><Relationship Id="rId13" Type="http://schemas.openxmlformats.org/officeDocument/2006/relationships/hyperlink" Target="https://warwick.ac.uk/fac/cross_fac/iatl/study/ugmodules/climatechange/lecturenotes/climate_justice_lecture_8__nov_2017.pdf" TargetMode="External"/><Relationship Id="rId3" Type="http://schemas.openxmlformats.org/officeDocument/2006/relationships/hyperlink" Target="https://warwick.ac.uk/fac/cross_fac/iatl/study/ugmodules/climatechange/lecturenotes/lecture1b.pptx" TargetMode="External"/><Relationship Id="rId7" Type="http://schemas.openxmlformats.org/officeDocument/2006/relationships/hyperlink" Target="https://warwick.ac.uk/fac/cross_fac/iatl/study/ugmodules/climatechange/lecturenotes/practicalunpause.pdf" TargetMode="External"/><Relationship Id="rId12" Type="http://schemas.openxmlformats.org/officeDocument/2006/relationships/hyperlink" Target="https://warwick.ac.uk/fac/cross_fac/iatl/study/ugmodules/climatechange/lecturenotes/week_7.pptx" TargetMode="External"/><Relationship Id="rId2" Type="http://schemas.openxmlformats.org/officeDocument/2006/relationships/hyperlink" Target="https://warwick.ac.uk/fac/cross_fac/iatl/study/ugmodules/climatechange/lecturenotes/lecture1a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arwick.ac.uk/fac/cross_fac/iatl/activities/modules/ugmodules/climatechange/lecturenotes/climate_uncert_2017.pdf" TargetMode="External"/><Relationship Id="rId11" Type="http://schemas.openxmlformats.org/officeDocument/2006/relationships/hyperlink" Target="https://warwick.ac.uk/fac/cross_fac/iatl/study/ugmodules/climatechange/lecturenotes/benrnotes.docx" TargetMode="External"/><Relationship Id="rId5" Type="http://schemas.openxmlformats.org/officeDocument/2006/relationships/hyperlink" Target="https://www2.warwick.ac.uk/fac/cross_fac/iatl/activities/modules/ugmodules/climatechange/lecturenotes/il006_week2.pdf" TargetMode="External"/><Relationship Id="rId10" Type="http://schemas.openxmlformats.org/officeDocument/2006/relationships/hyperlink" Target="https://warwick.ac.uk/fac/cross_fac/iatl/study/ugmodules/climatechange/lecturenotes/benr.pptx" TargetMode="External"/><Relationship Id="rId4" Type="http://schemas.openxmlformats.org/officeDocument/2006/relationships/hyperlink" Target="https://www2.warwick.ac.uk/fac/cross_fac/iatl/activities/modules/ugmodules/climatechange/lecturenotes/climate_change_for_printing.pdf" TargetMode="External"/><Relationship Id="rId9" Type="http://schemas.openxmlformats.org/officeDocument/2006/relationships/hyperlink" Target="https://warwick.ac.uk/fac/cross_fac/iatl/study/ugmodules/climatechange/lecturenotes/politicsofclimatechange.pptx" TargetMode="External"/><Relationship Id="rId14" Type="http://schemas.openxmlformats.org/officeDocument/2006/relationships/hyperlink" Target="https://warwick.ac.uk/fac/cross_fac/iatl/study/ugmodules/climatechange/lecturenotes/economics.pdf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s://www.winginstitute.org/uploads/Teaching%20practices%20#2.png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mailto:igbekele.emmanuel@lmu.edu.ng" TargetMode="External"/><Relationship Id="rId7" Type="http://schemas.openxmlformats.org/officeDocument/2006/relationships/hyperlink" Target="mailto:odi.akinwale@lmu.edu.ng" TargetMode="External"/><Relationship Id="rId2" Type="http://schemas.openxmlformats.org/officeDocument/2006/relationships/hyperlink" Target="mailto:sad@lmu.edu.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samuel.olawepo@lmu.edu.ng" TargetMode="External"/><Relationship Id="rId5" Type="http://schemas.openxmlformats.org/officeDocument/2006/relationships/hyperlink" Target="mailto:ojo.samuel@lmu.edu.ng" TargetMode="External"/><Relationship Id="rId4" Type="http://schemas.openxmlformats.org/officeDocument/2006/relationships/hyperlink" Target="mailto:oshodi.akinwale@lmu.edu.ng" TargetMode="Externa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9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0.jpe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9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9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2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40.png"/><Relationship Id="rId4" Type="http://schemas.openxmlformats.org/officeDocument/2006/relationships/image" Target="../media/image62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9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9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62.pn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66.jpeg"/><Relationship Id="rId5" Type="http://schemas.openxmlformats.org/officeDocument/2006/relationships/image" Target="../media/image40.png"/><Relationship Id="rId4" Type="http://schemas.openxmlformats.org/officeDocument/2006/relationships/image" Target="../media/image20.jpe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02323" y="327405"/>
            <a:ext cx="106738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smtClean="0">
                <a:solidFill>
                  <a:srgbClr val="C00000"/>
                </a:solidFill>
                <a:latin typeface="Arial Rounded MT Bold" pitchFamily="34" charset="0"/>
              </a:rPr>
              <a:t>QUALITY ACADEMIC DELIVERY</a:t>
            </a:r>
            <a:endParaRPr lang="en-GB" sz="4800" dirty="0"/>
          </a:p>
        </p:txBody>
      </p:sp>
      <p:sp>
        <p:nvSpPr>
          <p:cNvPr id="5" name="Rectangle 4"/>
          <p:cNvSpPr/>
          <p:nvPr/>
        </p:nvSpPr>
        <p:spPr>
          <a:xfrm>
            <a:off x="3516923" y="5653479"/>
            <a:ext cx="53984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Bradley Hand ITC" pitchFamily="66" charset="0"/>
              </a:rPr>
              <a:t>By</a:t>
            </a:r>
          </a:p>
          <a:p>
            <a:pPr algn="ctr"/>
            <a:r>
              <a:rPr lang="en-US" sz="2400" b="1" dirty="0" smtClean="0">
                <a:latin typeface="Bradley Hand ITC" pitchFamily="66" charset="0"/>
              </a:rPr>
              <a:t>AREMU </a:t>
            </a:r>
            <a:r>
              <a:rPr lang="en-US" sz="2400" b="1" dirty="0">
                <a:latin typeface="Bradley Hand ITC" pitchFamily="66" charset="0"/>
              </a:rPr>
              <a:t>CHARITY </a:t>
            </a:r>
            <a:endParaRPr lang="en-US" sz="2400" b="1" dirty="0" smtClean="0">
              <a:latin typeface="Bradley Hand ITC" pitchFamily="66" charset="0"/>
            </a:endParaRPr>
          </a:p>
          <a:p>
            <a:pPr algn="ctr"/>
            <a:r>
              <a:rPr lang="en-US" sz="2400" b="1" dirty="0" smtClean="0">
                <a:latin typeface="Bradley Hand ITC" pitchFamily="66" charset="0"/>
              </a:rPr>
              <a:t>Dean, SPS</a:t>
            </a:r>
            <a:endParaRPr lang="en-GB" sz="2400" b="1" dirty="0">
              <a:latin typeface="Bradley Hand ITC" pitchFamily="66" charset="0"/>
            </a:endParaRPr>
          </a:p>
        </p:txBody>
      </p:sp>
      <p:pic>
        <p:nvPicPr>
          <p:cNvPr id="6" name="Picture 5" descr="C:\Users\coaremu\Downloads\vision mission accompl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727" y="1453634"/>
            <a:ext cx="8740606" cy="394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959"/>
          <a:stretch/>
        </p:blipFill>
        <p:spPr bwMode="auto">
          <a:xfrm>
            <a:off x="4151586" y="3518793"/>
            <a:ext cx="958888" cy="96239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/>
        </p:spPr>
      </p:pic>
      <p:sp>
        <p:nvSpPr>
          <p:cNvPr id="2" name="Rectangle 1"/>
          <p:cNvSpPr/>
          <p:nvPr/>
        </p:nvSpPr>
        <p:spPr>
          <a:xfrm>
            <a:off x="3888193" y="3705726"/>
            <a:ext cx="33548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Bradley Hand ITC" pitchFamily="66" charset="0"/>
              </a:rPr>
              <a:t>WORLD CLASS</a:t>
            </a:r>
            <a:endParaRPr lang="en-GB" sz="2800" b="1" dirty="0">
              <a:solidFill>
                <a:srgbClr val="FF0000"/>
              </a:solidFill>
              <a:latin typeface="Bradley Hand ITC" pitchFamily="66" charset="0"/>
            </a:endParaRPr>
          </a:p>
        </p:txBody>
      </p:sp>
      <p:pic>
        <p:nvPicPr>
          <p:cNvPr id="9" name="Picture 8" descr="https://lh5.googleusercontent.com/mzODJPuxc6VIfM-dbt2u3lspMWj1ej825nNNSngQqtQ7csfja9qqQzO0WSwPlOcRFUOmXqImrchhCLNBkkHhdSbLA7WAjQ1Ike_XjUgrEfgkqtEFVP7EBfeJwWTLZdhnCeC9wXQuU1yPX5-lFA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354" y="327406"/>
            <a:ext cx="897205" cy="890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9544050" y="1453634"/>
            <a:ext cx="2518996" cy="286232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 </a:t>
            </a:r>
            <a:r>
              <a:rPr lang="en-US" sz="3600" dirty="0">
                <a:latin typeface="Arial Rounded MT Bold" pitchFamily="34" charset="0"/>
              </a:rPr>
              <a:t>VITAL INDEX </a:t>
            </a:r>
            <a:r>
              <a:rPr lang="en-US" sz="3600" dirty="0" smtClean="0">
                <a:latin typeface="Arial Rounded MT Bold" pitchFamily="34" charset="0"/>
              </a:rPr>
              <a:t>IN</a:t>
            </a:r>
          </a:p>
          <a:p>
            <a:pPr algn="ctr"/>
            <a:r>
              <a:rPr lang="en-US" sz="3600" dirty="0" smtClean="0">
                <a:latin typeface="Arial Rounded MT Bold" pitchFamily="34" charset="0"/>
              </a:rPr>
              <a:t> </a:t>
            </a:r>
            <a:r>
              <a:rPr lang="en-US" sz="3600" dirty="0">
                <a:latin typeface="Arial Rounded MT Bold" pitchFamily="34" charset="0"/>
              </a:rPr>
              <a:t>WORLD CLASS RANKING</a:t>
            </a:r>
            <a:endParaRPr lang="en-GB" sz="3600" dirty="0">
              <a:latin typeface="Arial Rounded MT Bold" pitchFamily="34" charset="0"/>
            </a:endParaRPr>
          </a:p>
        </p:txBody>
      </p:sp>
      <p:pic>
        <p:nvPicPr>
          <p:cNvPr id="1026" name="Picture 2" descr="C:\Users\coaremu\Documents\my px\Aremu px 201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804" y="4490497"/>
            <a:ext cx="2017487" cy="187220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24461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000" b="1" dirty="0" smtClean="0">
                <a:solidFill>
                  <a:srgbClr val="FF0000"/>
                </a:solidFill>
                <a:latin typeface="Arial Rounded MT Bold" pitchFamily="34" charset="0"/>
              </a:rPr>
              <a:t>RANKING BODIES</a:t>
            </a:r>
            <a:endParaRPr lang="en-GB" sz="5400" b="1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pic>
        <p:nvPicPr>
          <p:cNvPr id="4" name="Picture 5" descr="C:\Users\coaremu\Downloads\QS Vs THE p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47" y="1421186"/>
            <a:ext cx="11852030" cy="527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801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:\Users\coaremu\Downloads\research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08" y="0"/>
            <a:ext cx="10181492" cy="678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714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10" y="178532"/>
            <a:ext cx="12012389" cy="6603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Down Arrow 5"/>
          <p:cNvSpPr/>
          <p:nvPr/>
        </p:nvSpPr>
        <p:spPr>
          <a:xfrm rot="16200000">
            <a:off x="2179968" y="5380644"/>
            <a:ext cx="696350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641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coaremu\Downloads\vision start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8045" y="181170"/>
            <a:ext cx="2850749" cy="2135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25119" y="713343"/>
            <a:ext cx="11633675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 defTabSz="457200" fontAlgn="base">
              <a:spcBef>
                <a:spcPct val="0"/>
              </a:spcBef>
              <a:spcAft>
                <a:spcPts val="2400"/>
              </a:spcAft>
            </a:pPr>
            <a:r>
              <a:rPr lang="en-US" altLang="en-US" sz="5400" b="1" dirty="0" smtClean="0">
                <a:solidFill>
                  <a:srgbClr val="FF0000"/>
                </a:solidFill>
                <a:latin typeface="Arial Rounded MT Bold" pitchFamily="34" charset="0"/>
                <a:cs typeface="Arial" panose="020B0604020202020204" pitchFamily="34" charset="0"/>
              </a:rPr>
              <a:t>TEACHING</a:t>
            </a:r>
            <a:endParaRPr lang="en-US" altLang="en-US" sz="4800" b="1" dirty="0" smtClean="0">
              <a:solidFill>
                <a:srgbClr val="FF0000"/>
              </a:solidFill>
              <a:latin typeface="Arial Rounded MT Bold" pitchFamily="34" charset="0"/>
              <a:cs typeface="Arial" panose="020B0604020202020204" pitchFamily="34" charset="0"/>
            </a:endParaRPr>
          </a:p>
          <a:p>
            <a:pPr lvl="1" defTabSz="457200" fontAlgn="base">
              <a:spcBef>
                <a:spcPct val="0"/>
              </a:spcBef>
              <a:spcAft>
                <a:spcPts val="2400"/>
              </a:spcAft>
            </a:pPr>
            <a:r>
              <a:rPr lang="en-US" altLang="en-US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Reputation survey							10%</a:t>
            </a:r>
            <a:endParaRPr lang="en-US" altLang="en-US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defTabSz="457200" fontAlgn="base">
              <a:spcBef>
                <a:spcPct val="0"/>
              </a:spcBef>
              <a:spcAft>
                <a:spcPts val="2400"/>
              </a:spcAft>
            </a:pPr>
            <a:r>
              <a:rPr lang="en-US" altLang="en-US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Faculty </a:t>
            </a:r>
            <a:r>
              <a:rPr lang="en-US" altLang="en-US" sz="4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altLang="en-US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Student ratio						 6%</a:t>
            </a:r>
            <a:endParaRPr lang="en-US" altLang="en-US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defTabSz="457200" fontAlgn="base">
              <a:spcBef>
                <a:spcPct val="0"/>
              </a:spcBef>
              <a:spcAft>
                <a:spcPts val="2400"/>
              </a:spcAft>
            </a:pPr>
            <a:r>
              <a:rPr lang="en-US" altLang="en-US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Doctorate </a:t>
            </a:r>
            <a:r>
              <a:rPr lang="en-US" altLang="en-US" sz="4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altLang="en-US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achelor’s ratio	</a:t>
            </a:r>
            <a:r>
              <a:rPr lang="en-US" alt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en-US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3%</a:t>
            </a:r>
            <a:endParaRPr lang="en-US" altLang="en-US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defTabSz="457200" fontAlgn="base">
              <a:spcBef>
                <a:spcPct val="0"/>
              </a:spcBef>
              <a:spcAft>
                <a:spcPts val="2400"/>
              </a:spcAft>
            </a:pPr>
            <a:r>
              <a:rPr lang="en-US" alt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Doctorates-awarded </a:t>
            </a:r>
            <a:r>
              <a:rPr lang="en-US" altLang="en-US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academic-staff ratio)</a:t>
            </a:r>
            <a:r>
              <a:rPr lang="en-US" altLang="en-US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8%</a:t>
            </a:r>
            <a:endParaRPr lang="en-US" altLang="en-US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defTabSz="457200" fontAlgn="base">
              <a:spcBef>
                <a:spcPct val="0"/>
              </a:spcBef>
              <a:spcAft>
                <a:spcPts val="2400"/>
              </a:spcAft>
            </a:pPr>
            <a:r>
              <a:rPr lang="en-US" alt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Institutional </a:t>
            </a:r>
            <a:r>
              <a:rPr lang="en-US" altLang="en-US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income 							 3%</a:t>
            </a:r>
            <a:endParaRPr lang="en-US" altLang="en-US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8737600" y="2865121"/>
            <a:ext cx="1486809" cy="12191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10690274" y="3061454"/>
            <a:ext cx="131478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30%</a:t>
            </a:r>
            <a:endParaRPr lang="en-GB" sz="4400" dirty="0"/>
          </a:p>
        </p:txBody>
      </p:sp>
      <p:pic>
        <p:nvPicPr>
          <p:cNvPr id="11" name="Picture 9" descr="C:\Users\coaremu\Downloads\THE Teaching criterion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342" r="66571"/>
          <a:stretch/>
        </p:blipFill>
        <p:spPr bwMode="auto">
          <a:xfrm>
            <a:off x="10224409" y="5974080"/>
            <a:ext cx="1561191" cy="847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87901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1759747"/>
              </p:ext>
            </p:extLst>
          </p:nvPr>
        </p:nvGraphicFramePr>
        <p:xfrm>
          <a:off x="0" y="609599"/>
          <a:ext cx="12192000" cy="6948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  <a:gridCol w="3048000"/>
                <a:gridCol w="3048000"/>
              </a:tblGrid>
              <a:tr h="433545"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2018 Rank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2016-2017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Institution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Region/country</a:t>
                      </a:r>
                      <a:endParaRPr lang="en-GB" sz="2800" dirty="0"/>
                    </a:p>
                  </a:txBody>
                  <a:tcPr/>
                </a:tc>
              </a:tr>
              <a:tr h="382540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1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1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University</a:t>
                      </a:r>
                      <a:r>
                        <a:rPr lang="en-GB" sz="2000" baseline="0" dirty="0" smtClean="0"/>
                        <a:t> of Oxford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U.K</a:t>
                      </a:r>
                    </a:p>
                  </a:txBody>
                  <a:tcPr/>
                </a:tc>
              </a:tr>
              <a:tr h="688572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2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4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University of Cambridge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U.K</a:t>
                      </a:r>
                    </a:p>
                  </a:txBody>
                  <a:tcPr/>
                </a:tc>
              </a:tr>
              <a:tr h="688572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-3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2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California Inst. Of Tech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U.S</a:t>
                      </a:r>
                    </a:p>
                  </a:txBody>
                  <a:tcPr/>
                </a:tc>
              </a:tr>
              <a:tr h="382540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-3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3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Stanford University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U.S</a:t>
                      </a:r>
                    </a:p>
                  </a:txBody>
                  <a:tcPr/>
                </a:tc>
              </a:tr>
              <a:tr h="688572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5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5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Massachusetts Inst. Of  Tech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U.S</a:t>
                      </a:r>
                    </a:p>
                  </a:txBody>
                  <a:tcPr/>
                </a:tc>
              </a:tr>
              <a:tr h="382540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6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6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Harvard University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U.S</a:t>
                      </a:r>
                    </a:p>
                  </a:txBody>
                  <a:tcPr/>
                </a:tc>
              </a:tr>
              <a:tr h="382540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7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7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Princeton University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U.S</a:t>
                      </a:r>
                    </a:p>
                  </a:txBody>
                  <a:tcPr/>
                </a:tc>
              </a:tr>
              <a:tr h="688572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8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8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Imperial College  London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U.K</a:t>
                      </a:r>
                    </a:p>
                  </a:txBody>
                  <a:tcPr/>
                </a:tc>
              </a:tr>
              <a:tr h="688572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9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-10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University of</a:t>
                      </a:r>
                      <a:r>
                        <a:rPr lang="en-GB" sz="2000" baseline="0" dirty="0" smtClean="0"/>
                        <a:t> Chicago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U.S</a:t>
                      </a:r>
                    </a:p>
                  </a:txBody>
                  <a:tcPr/>
                </a:tc>
              </a:tr>
              <a:tr h="688572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-10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9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ETH-</a:t>
                      </a:r>
                      <a:r>
                        <a:rPr lang="en-GB" sz="2000" dirty="0" err="1" smtClean="0"/>
                        <a:t>Zurith</a:t>
                      </a:r>
                      <a:r>
                        <a:rPr lang="en-GB" sz="2000" dirty="0" smtClean="0"/>
                        <a:t> Swiss  Fed Inst. Of Tech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Switzerland</a:t>
                      </a:r>
                    </a:p>
                  </a:txBody>
                  <a:tcPr/>
                </a:tc>
              </a:tr>
              <a:tr h="688572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-10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13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University of Pennsylvania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U.S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394" r="68780"/>
          <a:stretch/>
        </p:blipFill>
        <p:spPr bwMode="auto">
          <a:xfrm>
            <a:off x="183225" y="-121919"/>
            <a:ext cx="3636935" cy="83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94194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:\Users\coaremu\Downloads\research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08" y="1148548"/>
            <a:ext cx="8458200" cy="5637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own Arrow 5"/>
          <p:cNvSpPr/>
          <p:nvPr/>
        </p:nvSpPr>
        <p:spPr>
          <a:xfrm rot="5400000">
            <a:off x="8303079" y="928107"/>
            <a:ext cx="696350" cy="189989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10117101" y="1541170"/>
            <a:ext cx="15280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600" dirty="0">
                <a:solidFill>
                  <a:srgbClr val="FF0000"/>
                </a:solidFill>
                <a:latin typeface="Arial Rounded MT Bold" pitchFamily="34" charset="0"/>
                <a:cs typeface="Arial" panose="020B0604020202020204" pitchFamily="34" charset="0"/>
              </a:rPr>
              <a:t>Focus</a:t>
            </a:r>
            <a:endParaRPr lang="en-GB" sz="3600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86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54015" y="857915"/>
            <a:ext cx="972429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 smtClean="0">
                <a:solidFill>
                  <a:srgbClr val="FF0000"/>
                </a:solidFill>
              </a:rPr>
              <a:t>QUALITY ACADEMIC DELIVERY</a:t>
            </a:r>
            <a:r>
              <a:rPr lang="en-US" sz="5400" dirty="0" smtClean="0"/>
              <a:t>: </a:t>
            </a:r>
            <a:r>
              <a:rPr lang="en-US" sz="5400" dirty="0" smtClean="0">
                <a:solidFill>
                  <a:srgbClr val="00B050"/>
                </a:solidFill>
              </a:rPr>
              <a:t>A VITAL INDEX </a:t>
            </a:r>
            <a:r>
              <a:rPr lang="en-US" sz="5400" dirty="0">
                <a:solidFill>
                  <a:srgbClr val="00B050"/>
                </a:solidFill>
              </a:rPr>
              <a:t>IN</a:t>
            </a:r>
            <a:r>
              <a:rPr lang="en-US" sz="5400" dirty="0"/>
              <a:t> </a:t>
            </a:r>
            <a:r>
              <a:rPr lang="en-US" sz="5400" dirty="0" smtClean="0"/>
              <a:t>WORLD CLASS RANKING</a:t>
            </a:r>
            <a:r>
              <a:rPr lang="en-US" sz="4800" dirty="0" smtClean="0"/>
              <a:t>…..</a:t>
            </a:r>
            <a:endParaRPr lang="en-GB" sz="4800" i="1" dirty="0">
              <a:latin typeface="Bradley Hand ITC" pitchFamily="66" charset="0"/>
            </a:endParaRPr>
          </a:p>
        </p:txBody>
      </p:sp>
      <p:pic>
        <p:nvPicPr>
          <p:cNvPr id="6" name="Picture 11" descr="C:\Users\coaremu\Downloads\Key indicator px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66" b="25600"/>
          <a:stretch/>
        </p:blipFill>
        <p:spPr bwMode="auto">
          <a:xfrm>
            <a:off x="1979714" y="3695699"/>
            <a:ext cx="7335736" cy="220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334060" y="4196834"/>
            <a:ext cx="29259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WORLD </a:t>
            </a:r>
            <a:r>
              <a:rPr lang="en-US" sz="2800" dirty="0" smtClean="0"/>
              <a:t>CLASS LIST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58532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8442" y="446625"/>
            <a:ext cx="8143639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Arial Rounded MT Bold" pitchFamily="34" charset="0"/>
              </a:rPr>
              <a:t>High </a:t>
            </a:r>
            <a:r>
              <a:rPr lang="en-GB" sz="2800" dirty="0">
                <a:latin typeface="Arial Rounded MT Bold" pitchFamily="34" charset="0"/>
              </a:rPr>
              <a:t>performance that </a:t>
            </a:r>
            <a:r>
              <a:rPr lang="en-GB" sz="2800" dirty="0" smtClean="0">
                <a:latin typeface="Arial Rounded MT Bold" pitchFamily="34" charset="0"/>
              </a:rPr>
              <a:t>succeeds </a:t>
            </a:r>
            <a:r>
              <a:rPr lang="en-GB" sz="2800" dirty="0">
                <a:latin typeface="Arial Rounded MT Bold" pitchFamily="34" charset="0"/>
              </a:rPr>
              <a:t>in satisfying stakeholders expectations by </a:t>
            </a:r>
            <a:r>
              <a:rPr lang="en-GB" sz="2800" dirty="0">
                <a:solidFill>
                  <a:srgbClr val="FF0000"/>
                </a:solidFill>
                <a:latin typeface="Arial Rounded MT Bold" pitchFamily="34" charset="0"/>
              </a:rPr>
              <a:t>meeting or exceeding the </a:t>
            </a:r>
            <a:r>
              <a:rPr lang="en-GB" sz="2800" dirty="0" smtClean="0">
                <a:solidFill>
                  <a:srgbClr val="FF0000"/>
                </a:solidFill>
                <a:latin typeface="Arial Rounded MT Bold" pitchFamily="34" charset="0"/>
              </a:rPr>
              <a:t>needs</a:t>
            </a:r>
          </a:p>
          <a:p>
            <a:r>
              <a:rPr lang="en-GB" sz="4000" dirty="0" smtClean="0">
                <a:solidFill>
                  <a:srgbClr val="FF0000"/>
                </a:solidFill>
                <a:latin typeface="Arial Rounded MT Bold" pitchFamily="34" charset="0"/>
              </a:rPr>
              <a:t>Quality </a:t>
            </a:r>
            <a:r>
              <a:rPr lang="en-GB" sz="5400" dirty="0">
                <a:solidFill>
                  <a:srgbClr val="FF0000"/>
                </a:solidFill>
                <a:latin typeface="Arial Rounded MT Bold" pitchFamily="34" charset="0"/>
              </a:rPr>
              <a:t>?</a:t>
            </a:r>
            <a:endParaRPr lang="en-GB" sz="4000" dirty="0">
              <a:latin typeface="Arial Rounded MT Bold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GB" sz="2800" dirty="0">
                <a:latin typeface="Arial Rounded MT Bold" pitchFamily="34" charset="0"/>
              </a:rPr>
              <a:t>j</a:t>
            </a:r>
            <a:r>
              <a:rPr lang="en-GB" sz="2800" dirty="0" smtClean="0">
                <a:latin typeface="Arial Rounded MT Bold" pitchFamily="34" charset="0"/>
              </a:rPr>
              <a:t>ourney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GB" sz="2800" dirty="0">
                <a:latin typeface="Arial Rounded MT Bold" pitchFamily="34" charset="0"/>
              </a:rPr>
              <a:t>p</a:t>
            </a:r>
            <a:r>
              <a:rPr lang="en-GB" sz="2800" dirty="0" smtClean="0">
                <a:latin typeface="Arial Rounded MT Bold" pitchFamily="34" charset="0"/>
              </a:rPr>
              <a:t>rocess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GB" sz="2800" dirty="0" smtClean="0">
                <a:latin typeface="Arial Rounded MT Bold" pitchFamily="34" charset="0"/>
              </a:rPr>
              <a:t>search towards meeting the  </a:t>
            </a:r>
            <a:r>
              <a:rPr lang="en-GB" sz="2800" dirty="0">
                <a:latin typeface="Arial Rounded MT Bold" pitchFamily="34" charset="0"/>
              </a:rPr>
              <a:t>changing needs of an organization and striving  to meet the </a:t>
            </a:r>
            <a:r>
              <a:rPr lang="en-GB" sz="2800" dirty="0" smtClean="0">
                <a:latin typeface="Arial Rounded MT Bold" pitchFamily="34" charset="0"/>
              </a:rPr>
              <a:t>needs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GB" sz="2800" dirty="0" smtClean="0">
                <a:latin typeface="Arial Rounded MT Bold" pitchFamily="34" charset="0"/>
              </a:rPr>
              <a:t>Demands which </a:t>
            </a:r>
            <a:r>
              <a:rPr lang="en-GB" sz="2800" dirty="0">
                <a:latin typeface="Arial Rounded MT Bold" pitchFamily="34" charset="0"/>
              </a:rPr>
              <a:t>eventually becomes a culture</a:t>
            </a:r>
          </a:p>
          <a:p>
            <a:r>
              <a:rPr lang="en-GB" sz="4000" dirty="0" smtClean="0">
                <a:latin typeface="Arial Rounded MT Bold" pitchFamily="34" charset="0"/>
              </a:rPr>
              <a:t>….</a:t>
            </a:r>
            <a:r>
              <a:rPr lang="en-GB" sz="2800" b="1" dirty="0">
                <a:latin typeface="Bradley Hand ITC" pitchFamily="66" charset="0"/>
              </a:rPr>
              <a:t>Steve </a:t>
            </a:r>
            <a:r>
              <a:rPr lang="en-GB" sz="2800" b="1" dirty="0" err="1">
                <a:latin typeface="Bradley Hand ITC" pitchFamily="66" charset="0"/>
              </a:rPr>
              <a:t>Spangehi</a:t>
            </a:r>
            <a:endParaRPr lang="en-GB" sz="2800" b="1" dirty="0">
              <a:latin typeface="Bradley Hand ITC" pitchFamily="66" charset="0"/>
            </a:endParaRPr>
          </a:p>
          <a:p>
            <a:r>
              <a:rPr lang="en-GB" sz="2800" b="1" dirty="0">
                <a:latin typeface="Bradley Hand ITC" pitchFamily="66" charset="0"/>
              </a:rPr>
              <a:t>http://www.ncacasi.org</a:t>
            </a:r>
            <a:r>
              <a:rPr lang="en-GB" sz="2800" b="1" dirty="0" smtClean="0">
                <a:latin typeface="Bradley Hand ITC" pitchFamily="66" charset="0"/>
              </a:rPr>
              <a:t>/</a:t>
            </a:r>
            <a:endParaRPr lang="en-GB" sz="2800" b="1" dirty="0">
              <a:latin typeface="Bradley Hand ITC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12081" y="813971"/>
            <a:ext cx="3074881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srgbClr val="FF0000"/>
                </a:solidFill>
                <a:latin typeface="Arial Rounded MT Bold" pitchFamily="34" charset="0"/>
              </a:rPr>
              <a:t>Academic </a:t>
            </a:r>
            <a:endParaRPr lang="en-GB" sz="4400" dirty="0" smtClean="0">
              <a:solidFill>
                <a:srgbClr val="FF0000"/>
              </a:solidFill>
              <a:latin typeface="Arial Rounded MT Bold" pitchFamily="34" charset="0"/>
            </a:endParaRPr>
          </a:p>
          <a:p>
            <a:r>
              <a:rPr lang="en-GB" sz="4400" dirty="0" smtClean="0">
                <a:solidFill>
                  <a:srgbClr val="FF0000"/>
                </a:solidFill>
                <a:latin typeface="Arial Rounded MT Bold" pitchFamily="34" charset="0"/>
              </a:rPr>
              <a:t>Quality</a:t>
            </a:r>
            <a:endParaRPr lang="en-GB" sz="4400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sp>
        <p:nvSpPr>
          <p:cNvPr id="7" name="AutoShape 2" descr="Image result for academic qualit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646" y="1655352"/>
            <a:ext cx="3333750" cy="2291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20241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50930" y="3742885"/>
            <a:ext cx="34056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 smtClean="0"/>
              <a:t>Teaching</a:t>
            </a:r>
            <a:r>
              <a:rPr lang="en-GB" sz="3200" dirty="0"/>
              <a:t>, </a:t>
            </a:r>
            <a:endParaRPr lang="en-GB" sz="32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8432280" y="4348758"/>
            <a:ext cx="37597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/>
              <a:t>Procedure in service delivery</a:t>
            </a:r>
          </a:p>
          <a:p>
            <a:endParaRPr lang="en-GB" sz="3200" dirty="0"/>
          </a:p>
        </p:txBody>
      </p:sp>
      <p:sp>
        <p:nvSpPr>
          <p:cNvPr id="6" name="Rectangle 5"/>
          <p:cNvSpPr/>
          <p:nvPr/>
        </p:nvSpPr>
        <p:spPr>
          <a:xfrm>
            <a:off x="4026439" y="329918"/>
            <a:ext cx="509145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srgbClr val="FF0000"/>
                </a:solidFill>
                <a:latin typeface="Arial Rounded MT Bold" pitchFamily="34" charset="0"/>
              </a:rPr>
              <a:t>Academic quality:</a:t>
            </a:r>
            <a:endParaRPr lang="en-GB" sz="4000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62876" y="5296206"/>
            <a:ext cx="494127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 smtClean="0">
                <a:solidFill>
                  <a:srgbClr val="FF0000"/>
                </a:solidFill>
              </a:rPr>
              <a:t>    Quality for</a:t>
            </a:r>
          </a:p>
          <a:p>
            <a:r>
              <a:rPr lang="en-GB" sz="4000" dirty="0" smtClean="0">
                <a:solidFill>
                  <a:srgbClr val="FF0000"/>
                </a:solidFill>
              </a:rPr>
              <a:t> </a:t>
            </a:r>
            <a:r>
              <a:rPr lang="en-GB" sz="4400" b="1" dirty="0" smtClean="0">
                <a:solidFill>
                  <a:srgbClr val="92D050"/>
                </a:solidFill>
              </a:rPr>
              <a:t>Palpable results</a:t>
            </a:r>
            <a:endParaRPr lang="en-GB" sz="4400" b="1" dirty="0">
              <a:solidFill>
                <a:srgbClr val="92D050"/>
              </a:solidFill>
            </a:endParaRPr>
          </a:p>
        </p:txBody>
      </p:sp>
      <p:sp>
        <p:nvSpPr>
          <p:cNvPr id="9" name="Curved Right Arrow 8"/>
          <p:cNvSpPr/>
          <p:nvPr/>
        </p:nvSpPr>
        <p:spPr>
          <a:xfrm flipH="1">
            <a:off x="9232050" y="5459861"/>
            <a:ext cx="731520" cy="121615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0" name="Curved Right Arrow 9"/>
          <p:cNvSpPr/>
          <p:nvPr/>
        </p:nvSpPr>
        <p:spPr>
          <a:xfrm>
            <a:off x="1594295" y="5354046"/>
            <a:ext cx="731520" cy="1216152"/>
          </a:xfrm>
          <a:prstGeom prst="curvedRightArrow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6184383" y="4522751"/>
            <a:ext cx="484632" cy="978408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AutoShape 2" descr="Image result for academic quality defini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3" name="Picture 5" descr="Image result for academic qual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3263" y="1321286"/>
            <a:ext cx="2152650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82" y="1441791"/>
            <a:ext cx="1905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9880501" y="3460901"/>
            <a:ext cx="16225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smtClean="0"/>
              <a:t>Learning</a:t>
            </a:r>
            <a:endParaRPr lang="en-GB" sz="3200" dirty="0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27" r="15088"/>
          <a:stretch/>
        </p:blipFill>
        <p:spPr bwMode="auto">
          <a:xfrm>
            <a:off x="4475751" y="1188234"/>
            <a:ext cx="2695073" cy="2554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5053077" y="3749657"/>
            <a:ext cx="21648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all operations</a:t>
            </a:r>
          </a:p>
        </p:txBody>
      </p:sp>
    </p:spTree>
    <p:extLst>
      <p:ext uri="{BB962C8B-B14F-4D97-AF65-F5344CB8AC3E}">
        <p14:creationId xmlns:p14="http://schemas.microsoft.com/office/powerpoint/2010/main" val="102640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800" b="1" dirty="0" smtClean="0">
                <a:solidFill>
                  <a:srgbClr val="FF0000"/>
                </a:solidFill>
                <a:latin typeface="Arial Rounded MT Bold" pitchFamily="34" charset="0"/>
              </a:rPr>
              <a:t>Academic quality:  models</a:t>
            </a:r>
            <a:endParaRPr lang="en-GB" sz="4800" b="1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9258" y="1984756"/>
            <a:ext cx="3956558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>
                <a:solidFill>
                  <a:srgbClr val="FF0000"/>
                </a:solidFill>
              </a:rPr>
              <a:t>Harvard, </a:t>
            </a:r>
            <a:endParaRPr lang="en-GB" sz="3600" dirty="0" smtClean="0">
              <a:solidFill>
                <a:srgbClr val="FF0000"/>
              </a:solidFill>
            </a:endParaRPr>
          </a:p>
          <a:p>
            <a:endParaRPr lang="en-GB" sz="3600" dirty="0" smtClean="0"/>
          </a:p>
          <a:p>
            <a:r>
              <a:rPr lang="en-GB" sz="3600" b="1" dirty="0" smtClean="0">
                <a:solidFill>
                  <a:schemeClr val="accent2">
                    <a:lumMod val="75000"/>
                  </a:schemeClr>
                </a:solidFill>
              </a:rPr>
              <a:t>Massachusetts</a:t>
            </a:r>
            <a:r>
              <a:rPr lang="en-GB" sz="36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endParaRPr lang="en-GB" sz="36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en-GB" sz="3600" dirty="0" smtClean="0"/>
          </a:p>
          <a:p>
            <a:r>
              <a:rPr lang="en-GB" sz="3600" dirty="0" smtClean="0">
                <a:solidFill>
                  <a:srgbClr val="FF0000"/>
                </a:solidFill>
              </a:rPr>
              <a:t>California </a:t>
            </a:r>
            <a:r>
              <a:rPr lang="en-GB" sz="3600" dirty="0">
                <a:solidFill>
                  <a:srgbClr val="FF0000"/>
                </a:solidFill>
              </a:rPr>
              <a:t>Institute of Technology</a:t>
            </a:r>
            <a:r>
              <a:rPr lang="en-GB" sz="3600" dirty="0" smtClean="0">
                <a:solidFill>
                  <a:srgbClr val="FF0000"/>
                </a:solidFill>
              </a:rPr>
              <a:t>,</a:t>
            </a:r>
          </a:p>
          <a:p>
            <a:r>
              <a:rPr lang="en-GB" sz="3600" dirty="0" smtClean="0"/>
              <a:t> </a:t>
            </a:r>
          </a:p>
          <a:p>
            <a:r>
              <a:rPr lang="en-GB" sz="4000" b="1" dirty="0" smtClean="0">
                <a:solidFill>
                  <a:schemeClr val="accent5">
                    <a:lumMod val="50000"/>
                  </a:schemeClr>
                </a:solidFill>
              </a:rPr>
              <a:t>Oxford</a:t>
            </a:r>
            <a:endParaRPr lang="en-GB" sz="4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247185" y="1924873"/>
            <a:ext cx="360484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GB" sz="3200" dirty="0" smtClean="0"/>
              <a:t>Modern Teaching and classroom management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3200" dirty="0" smtClean="0"/>
              <a:t>Internal </a:t>
            </a:r>
            <a:r>
              <a:rPr lang="en-GB" sz="3200" dirty="0"/>
              <a:t>quality </a:t>
            </a:r>
            <a:r>
              <a:rPr lang="en-GB" sz="3200" dirty="0" smtClean="0"/>
              <a:t>assurance/checks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3200" dirty="0" smtClean="0"/>
              <a:t>Centre </a:t>
            </a:r>
            <a:r>
              <a:rPr lang="en-GB" sz="3200" dirty="0"/>
              <a:t>for academic quality assurance….. A centre with ETLF</a:t>
            </a:r>
          </a:p>
        </p:txBody>
      </p:sp>
      <p:sp>
        <p:nvSpPr>
          <p:cNvPr id="7" name="Right Arrow 6"/>
          <p:cNvSpPr/>
          <p:nvPr/>
        </p:nvSpPr>
        <p:spPr>
          <a:xfrm>
            <a:off x="4659913" y="3269807"/>
            <a:ext cx="2989385" cy="1740877"/>
          </a:xfrm>
          <a:prstGeom prst="rightArrow">
            <a:avLst/>
          </a:prstGeom>
          <a:solidFill>
            <a:srgbClr val="DF7D8D"/>
          </a:solidFill>
          <a:ln>
            <a:solidFill>
              <a:srgbClr val="DB75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51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4800" b="1" dirty="0" smtClean="0">
                <a:solidFill>
                  <a:srgbClr val="FF0000"/>
                </a:solidFill>
                <a:latin typeface="Arial Rounded MT Bold" pitchFamily="34" charset="0"/>
              </a:rPr>
              <a:t>OVERVIEW</a:t>
            </a:r>
            <a:endParaRPr lang="en-GB" b="1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pic>
        <p:nvPicPr>
          <p:cNvPr id="4" name="Picture 2" descr="C:\Users\aremu\Documents\SPS RAW\SPS px 2\soi sc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1263" y="1371600"/>
            <a:ext cx="7523423" cy="45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014464" y="1907874"/>
            <a:ext cx="5212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/>
              <a:t>a</a:t>
            </a:r>
            <a:r>
              <a:rPr lang="en-GB" sz="2400" b="1" dirty="0"/>
              <a:t>.</a:t>
            </a:r>
            <a:r>
              <a:rPr lang="en-GB" b="1" dirty="0">
                <a:solidFill>
                  <a:srgbClr val="00B050"/>
                </a:solidFill>
              </a:rPr>
              <a:t> 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2791004" y="1884424"/>
            <a:ext cx="5389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/>
              <a:t>b</a:t>
            </a:r>
            <a:r>
              <a:rPr lang="en-GB" sz="2400" b="1" dirty="0" smtClean="0"/>
              <a:t>.</a:t>
            </a:r>
            <a:r>
              <a:rPr lang="en-GB" b="1" dirty="0" smtClean="0">
                <a:solidFill>
                  <a:srgbClr val="00B050"/>
                </a:solidFill>
              </a:rPr>
              <a:t> 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3769915" y="1902009"/>
            <a:ext cx="4908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/>
              <a:t>c</a:t>
            </a:r>
            <a:r>
              <a:rPr lang="en-GB" sz="2400" b="1" dirty="0" smtClean="0"/>
              <a:t>.</a:t>
            </a:r>
            <a:r>
              <a:rPr lang="en-GB" b="1" dirty="0" smtClean="0">
                <a:solidFill>
                  <a:srgbClr val="00B050"/>
                </a:solidFill>
              </a:rPr>
              <a:t> 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4948951" y="1937179"/>
            <a:ext cx="5389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/>
              <a:t>d</a:t>
            </a:r>
            <a:r>
              <a:rPr lang="en-GB" sz="2400" b="1" dirty="0" smtClean="0"/>
              <a:t>.</a:t>
            </a:r>
            <a:r>
              <a:rPr lang="en-GB" b="1" dirty="0" smtClean="0">
                <a:solidFill>
                  <a:srgbClr val="00B050"/>
                </a:solidFill>
              </a:rPr>
              <a:t> 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5704010" y="1989934"/>
            <a:ext cx="5261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/>
              <a:t>e</a:t>
            </a:r>
            <a:r>
              <a:rPr lang="en-GB" sz="2400" b="1" dirty="0" smtClean="0"/>
              <a:t>.</a:t>
            </a:r>
            <a:r>
              <a:rPr lang="en-GB" b="1" dirty="0" smtClean="0">
                <a:solidFill>
                  <a:srgbClr val="00B050"/>
                </a:solidFill>
              </a:rPr>
              <a:t> 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8240379" y="1937179"/>
            <a:ext cx="4491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/>
              <a:t>f</a:t>
            </a:r>
            <a:r>
              <a:rPr lang="en-GB" sz="2400" b="1" dirty="0" smtClean="0"/>
              <a:t>.</a:t>
            </a:r>
            <a:r>
              <a:rPr lang="en-GB" b="1" dirty="0" smtClean="0">
                <a:solidFill>
                  <a:srgbClr val="00B050"/>
                </a:solidFill>
              </a:rPr>
              <a:t> 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6760206" y="1975713"/>
            <a:ext cx="4491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/>
              <a:t>f</a:t>
            </a:r>
            <a:r>
              <a:rPr lang="en-GB" sz="2400" b="1" dirty="0" smtClean="0"/>
              <a:t>.</a:t>
            </a:r>
            <a:r>
              <a:rPr lang="en-GB" b="1" dirty="0" smtClean="0">
                <a:solidFill>
                  <a:srgbClr val="00B050"/>
                </a:solidFill>
              </a:rPr>
              <a:t> 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3228654" y="206027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rgbClr val="00B050"/>
                </a:solidFill>
              </a:rPr>
              <a:t> 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7644795" y="1919594"/>
            <a:ext cx="5132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/>
              <a:t>g</a:t>
            </a:r>
            <a:r>
              <a:rPr lang="en-GB" sz="2400" b="1" dirty="0" smtClean="0"/>
              <a:t>.</a:t>
            </a:r>
            <a:r>
              <a:rPr lang="en-GB" b="1" dirty="0" smtClean="0">
                <a:solidFill>
                  <a:srgbClr val="00B050"/>
                </a:solidFill>
              </a:rPr>
              <a:t> 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9376229" y="2182100"/>
            <a:ext cx="2627085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Arial Rounded MT Bold" pitchFamily="34" charset="0"/>
              </a:rPr>
              <a:t>Seven ingredients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1550733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616" y="1544264"/>
            <a:ext cx="7212468" cy="4952789"/>
          </a:xfrm>
        </p:spPr>
        <p:txBody>
          <a:bodyPr>
            <a:normAutofit lnSpcReduction="10000"/>
          </a:bodyPr>
          <a:lstStyle/>
          <a:p>
            <a:r>
              <a:rPr lang="en-GB" sz="3900" dirty="0" smtClean="0"/>
              <a:t>Work oriented learning,</a:t>
            </a:r>
          </a:p>
          <a:p>
            <a:r>
              <a:rPr lang="en-GB" sz="3900" dirty="0" smtClean="0"/>
              <a:t>Entrepreneurship training</a:t>
            </a:r>
          </a:p>
          <a:p>
            <a:r>
              <a:rPr lang="en-GB" sz="3900" dirty="0" smtClean="0"/>
              <a:t>Innovative curriculum</a:t>
            </a:r>
          </a:p>
          <a:p>
            <a:r>
              <a:rPr lang="en-GB" sz="3900" dirty="0" smtClean="0"/>
              <a:t>Investment in accessible physical and digital resources</a:t>
            </a:r>
          </a:p>
          <a:p>
            <a:r>
              <a:rPr lang="en-GB" sz="3900" dirty="0" smtClean="0"/>
              <a:t>Student participation platforms (personalised/group work)…</a:t>
            </a:r>
            <a:r>
              <a:rPr lang="en-GB" sz="5200" dirty="0" err="1" smtClean="0"/>
              <a:t>s</a:t>
            </a:r>
            <a:r>
              <a:rPr lang="en-GB" sz="4800" dirty="0" err="1" smtClean="0"/>
              <a:t>tudynet</a:t>
            </a:r>
            <a:endParaRPr lang="en-GB" sz="4800" dirty="0" smtClean="0"/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2709571" y="269549"/>
            <a:ext cx="844154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 smtClean="0">
                <a:solidFill>
                  <a:srgbClr val="FF0000"/>
                </a:solidFill>
                <a:latin typeface="Arial Rounded MT Bold" pitchFamily="34" charset="0"/>
              </a:rPr>
              <a:t>Teaching</a:t>
            </a:r>
            <a:r>
              <a:rPr lang="en-GB" sz="4400" dirty="0">
                <a:solidFill>
                  <a:srgbClr val="FF0000"/>
                </a:solidFill>
                <a:latin typeface="Arial Rounded MT Bold" pitchFamily="34" charset="0"/>
              </a:rPr>
              <a:t>/ learning Framework</a:t>
            </a:r>
          </a:p>
        </p:txBody>
      </p:sp>
      <p:pic>
        <p:nvPicPr>
          <p:cNvPr id="5" name="Picture 8" descr="C:\Users\coaremu\Downloads\Learning devices.jpg 3 pg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4589" y="1238250"/>
            <a:ext cx="4051196" cy="3468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423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b="1" dirty="0" smtClean="0"/>
              <a:t>MODERN LEARNING ENVIRONMENT</a:t>
            </a:r>
            <a:endParaRPr lang="en-GB" sz="4800" b="1" dirty="0"/>
          </a:p>
        </p:txBody>
      </p:sp>
      <p:sp>
        <p:nvSpPr>
          <p:cNvPr id="4" name="Rectangle 3"/>
          <p:cNvSpPr/>
          <p:nvPr/>
        </p:nvSpPr>
        <p:spPr>
          <a:xfrm>
            <a:off x="545125" y="1547447"/>
            <a:ext cx="10813755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/>
              <a:t>Any </a:t>
            </a:r>
            <a:r>
              <a:rPr lang="en-US" sz="4000" dirty="0"/>
              <a:t>technology that </a:t>
            </a:r>
            <a:r>
              <a:rPr lang="en-US" sz="4000" dirty="0" smtClean="0"/>
              <a:t>supports </a:t>
            </a:r>
            <a:r>
              <a:rPr lang="en-US" sz="4000" dirty="0"/>
              <a:t>learning</a:t>
            </a:r>
            <a:r>
              <a:rPr lang="en-US" sz="4000" dirty="0" smtClean="0"/>
              <a:t>.</a:t>
            </a:r>
            <a:r>
              <a:rPr lang="en-US" sz="3600" dirty="0" smtClean="0"/>
              <a:t> </a:t>
            </a:r>
          </a:p>
          <a:p>
            <a:r>
              <a:rPr lang="en-US" sz="4400" dirty="0" smtClean="0"/>
              <a:t>	</a:t>
            </a:r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</a:rPr>
              <a:t>B</a:t>
            </a:r>
            <a:r>
              <a:rPr lang="en-US" sz="4400" baseline="-25000" dirty="0" smtClean="0"/>
              <a:t>ring  </a:t>
            </a:r>
            <a:r>
              <a:rPr lang="en-US" sz="4400" dirty="0" smtClean="0">
                <a:solidFill>
                  <a:srgbClr val="FF0000"/>
                </a:solidFill>
              </a:rPr>
              <a:t>E</a:t>
            </a:r>
            <a:r>
              <a:rPr lang="en-US" sz="4400" baseline="-25000" dirty="0" smtClean="0"/>
              <a:t>ngage  </a:t>
            </a:r>
            <a:r>
              <a:rPr lang="en-US" sz="4400" b="1" dirty="0" smtClean="0">
                <a:solidFill>
                  <a:srgbClr val="002060"/>
                </a:solidFill>
              </a:rPr>
              <a:t>Y</a:t>
            </a:r>
            <a:r>
              <a:rPr lang="en-US" sz="4400" baseline="-25000" dirty="0" smtClean="0"/>
              <a:t>our  </a:t>
            </a:r>
            <a:r>
              <a:rPr lang="en-US" sz="4400" b="1" dirty="0" smtClean="0">
                <a:solidFill>
                  <a:srgbClr val="00B050"/>
                </a:solidFill>
              </a:rPr>
              <a:t>O</a:t>
            </a:r>
            <a:r>
              <a:rPr lang="en-US" sz="4400" baseline="-25000" dirty="0" smtClean="0"/>
              <a:t>wn  </a:t>
            </a:r>
            <a:r>
              <a:rPr lang="en-US" sz="4400" b="1" dirty="0" smtClean="0">
                <a:solidFill>
                  <a:srgbClr val="C00000"/>
                </a:solidFill>
              </a:rPr>
              <a:t>D</a:t>
            </a:r>
            <a:r>
              <a:rPr lang="en-US" sz="4400" baseline="-25000" dirty="0" smtClean="0"/>
              <a:t>evice</a:t>
            </a:r>
          </a:p>
          <a:p>
            <a:endParaRPr lang="en-US" sz="3600" baseline="-25000" dirty="0"/>
          </a:p>
          <a:p>
            <a:pPr marL="457200" indent="-457200">
              <a:buFont typeface="Wingdings" pitchFamily="2" charset="2"/>
              <a:buChar char="q"/>
            </a:pPr>
            <a:r>
              <a:rPr lang="en-US" sz="3600" dirty="0" smtClean="0"/>
              <a:t>computers </a:t>
            </a:r>
            <a:r>
              <a:rPr lang="en-US" sz="3600" dirty="0"/>
              <a:t>(desktops, laptops, and tablets</a:t>
            </a:r>
            <a:r>
              <a:rPr lang="en-US" sz="3600" dirty="0" smtClean="0"/>
              <a:t>),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US" sz="3600" dirty="0" smtClean="0"/>
              <a:t>interactive </a:t>
            </a:r>
            <a:r>
              <a:rPr lang="en-US" sz="3600" dirty="0"/>
              <a:t>whiteboards, </a:t>
            </a:r>
            <a:endParaRPr lang="en-US" sz="3600" dirty="0" smtClean="0"/>
          </a:p>
          <a:p>
            <a:pPr marL="457200" indent="-457200">
              <a:buFont typeface="Wingdings" pitchFamily="2" charset="2"/>
              <a:buChar char="q"/>
            </a:pPr>
            <a:r>
              <a:rPr lang="en-US" sz="3600" dirty="0" smtClean="0"/>
              <a:t>smart </a:t>
            </a:r>
            <a:r>
              <a:rPr lang="en-US" sz="3600" dirty="0"/>
              <a:t>screens, </a:t>
            </a:r>
            <a:endParaRPr lang="en-US" sz="3600" dirty="0" smtClean="0"/>
          </a:p>
          <a:p>
            <a:pPr marL="457200" indent="-457200">
              <a:buFont typeface="Wingdings" pitchFamily="2" charset="2"/>
              <a:buChar char="q"/>
            </a:pPr>
            <a:r>
              <a:rPr lang="en-US" sz="3600" dirty="0"/>
              <a:t>i</a:t>
            </a:r>
            <a:r>
              <a:rPr lang="en-US" sz="3600" dirty="0" smtClean="0"/>
              <a:t> phones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US" sz="3600" dirty="0" smtClean="0"/>
              <a:t>Conferencing</a:t>
            </a:r>
          </a:p>
          <a:p>
            <a:r>
              <a:rPr lang="en-US" sz="3600" dirty="0" smtClean="0"/>
              <a:t>	</a:t>
            </a:r>
            <a:r>
              <a:rPr lang="en-US" sz="3600" b="1" dirty="0" smtClean="0">
                <a:solidFill>
                  <a:srgbClr val="FF0000"/>
                </a:solidFill>
              </a:rPr>
              <a:t>Ownership </a:t>
            </a:r>
            <a:r>
              <a:rPr lang="en-US" sz="3600" b="1" dirty="0">
                <a:solidFill>
                  <a:srgbClr val="FF0000"/>
                </a:solidFill>
              </a:rPr>
              <a:t>and power </a:t>
            </a:r>
            <a:r>
              <a:rPr lang="en-US" sz="3600" b="1" dirty="0" smtClean="0">
                <a:solidFill>
                  <a:srgbClr val="FF0000"/>
                </a:solidFill>
              </a:rPr>
              <a:t>shift </a:t>
            </a:r>
            <a:r>
              <a:rPr lang="en-US" sz="3600" b="1" dirty="0">
                <a:solidFill>
                  <a:srgbClr val="FF0000"/>
                </a:solidFill>
              </a:rPr>
              <a:t>to the student.</a:t>
            </a:r>
            <a:endParaRPr lang="en-GB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4271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-70802"/>
            <a:ext cx="10972800" cy="1143000"/>
          </a:xfrm>
        </p:spPr>
        <p:txBody>
          <a:bodyPr/>
          <a:lstStyle/>
          <a:p>
            <a:r>
              <a:rPr lang="en-GB" dirty="0" smtClean="0"/>
              <a:t>	Princeton</a:t>
            </a:r>
            <a:endParaRPr lang="en-GB" dirty="0"/>
          </a:p>
        </p:txBody>
      </p:sp>
      <p:pic>
        <p:nvPicPr>
          <p:cNvPr id="7" name="Picture 8" descr="C:\Users\coaremu\Downloads\Learning devices.jpg 3 pg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30948"/>
            <a:ext cx="5956777" cy="4787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8706085" y="459224"/>
            <a:ext cx="20558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dirty="0" err="1"/>
              <a:t>Studynet</a:t>
            </a:r>
            <a:endParaRPr lang="en-GB" sz="4000" dirty="0"/>
          </a:p>
        </p:txBody>
      </p:sp>
      <p:pic>
        <p:nvPicPr>
          <p:cNvPr id="2050" name="Picture 2" descr="http://media5.picsearch.com/is?WyBW68k-6Vnv6Fw3BzX_4iPBhv_3VSh202mYr0iv3CM&amp;height=25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0" y="1167110"/>
            <a:ext cx="5113687" cy="485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 rot="16200000">
            <a:off x="3594071" y="3339814"/>
            <a:ext cx="56134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solidFill>
                  <a:srgbClr val="FF0000"/>
                </a:solidFill>
              </a:rPr>
              <a:t>Standard Learning Environments</a:t>
            </a:r>
          </a:p>
        </p:txBody>
      </p:sp>
    </p:spTree>
    <p:extLst>
      <p:ext uri="{BB962C8B-B14F-4D97-AF65-F5344CB8AC3E}">
        <p14:creationId xmlns:p14="http://schemas.microsoft.com/office/powerpoint/2010/main" val="35740215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6038"/>
            <a:ext cx="10972800" cy="1143000"/>
          </a:xfrm>
        </p:spPr>
        <p:txBody>
          <a:bodyPr>
            <a:normAutofit/>
          </a:bodyPr>
          <a:lstStyle/>
          <a:p>
            <a:r>
              <a:rPr lang="en-GB" sz="4000" b="1" dirty="0">
                <a:solidFill>
                  <a:srgbClr val="FF0000"/>
                </a:solidFill>
                <a:latin typeface="Arial Rounded MT Bold" pitchFamily="34" charset="0"/>
              </a:rPr>
              <a:t>MODERN LEARNING ENVIRONMENT</a:t>
            </a:r>
            <a:endParaRPr lang="en-GB" sz="4000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1771649"/>
            <a:ext cx="5629701" cy="4693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981700" y="1647736"/>
            <a:ext cx="6096000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dirty="0" smtClean="0"/>
              <a:t>Has a standing committee</a:t>
            </a:r>
          </a:p>
          <a:p>
            <a:endParaRPr lang="en-US" sz="2800" dirty="0" smtClean="0"/>
          </a:p>
          <a:p>
            <a:r>
              <a:rPr lang="en-US" sz="2800" dirty="0" smtClean="0"/>
              <a:t>Develop teaching schemes 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4000" dirty="0" smtClean="0"/>
              <a:t> </a:t>
            </a:r>
            <a:r>
              <a:rPr lang="en-US" sz="4000" b="1" dirty="0">
                <a:solidFill>
                  <a:srgbClr val="FF0000"/>
                </a:solidFill>
              </a:rPr>
              <a:t>P</a:t>
            </a:r>
            <a:r>
              <a:rPr lang="en-US" sz="4000" b="1" dirty="0" smtClean="0">
                <a:solidFill>
                  <a:srgbClr val="FF0000"/>
                </a:solidFill>
              </a:rPr>
              <a:t>lan</a:t>
            </a:r>
            <a:r>
              <a:rPr lang="en-US" sz="4000" dirty="0" smtClean="0">
                <a:solidFill>
                  <a:srgbClr val="FF0000"/>
                </a:solidFill>
              </a:rPr>
              <a:t>,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</a:rPr>
              <a:t>Deliver </a:t>
            </a:r>
            <a:r>
              <a:rPr lang="en-US" sz="4000" dirty="0" smtClean="0">
                <a:solidFill>
                  <a:srgbClr val="FF0000"/>
                </a:solidFill>
              </a:rPr>
              <a:t>and 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4000" b="1" dirty="0" smtClean="0">
                <a:solidFill>
                  <a:srgbClr val="722D18"/>
                </a:solidFill>
              </a:rPr>
              <a:t>Evaluate</a:t>
            </a:r>
          </a:p>
          <a:p>
            <a:r>
              <a:rPr lang="en-US" sz="4000" dirty="0" smtClean="0"/>
              <a:t> </a:t>
            </a:r>
            <a:r>
              <a:rPr lang="en-US" sz="3200" dirty="0"/>
              <a:t>both University tutors and school-based colleagues working alongside one another</a:t>
            </a:r>
            <a:r>
              <a:rPr lang="en-US" sz="3200" dirty="0" smtClean="0"/>
              <a:t>. </a:t>
            </a:r>
            <a:endParaRPr lang="en-US" sz="3600" dirty="0"/>
          </a:p>
        </p:txBody>
      </p:sp>
      <p:sp>
        <p:nvSpPr>
          <p:cNvPr id="7" name="Rectangle 6"/>
          <p:cNvSpPr/>
          <p:nvPr/>
        </p:nvSpPr>
        <p:spPr>
          <a:xfrm>
            <a:off x="502928" y="1129784"/>
            <a:ext cx="66438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>
                <a:solidFill>
                  <a:srgbClr val="002060"/>
                </a:solidFill>
                <a:latin typeface="Arial Rounded MT Bold" pitchFamily="34" charset="0"/>
              </a:rPr>
              <a:t>Oxford University  </a:t>
            </a:r>
            <a:r>
              <a:rPr lang="en-GB" sz="3600" b="1" dirty="0" smtClean="0">
                <a:solidFill>
                  <a:srgbClr val="002060"/>
                </a:solidFill>
                <a:latin typeface="Arial Rounded MT Bold" pitchFamily="34" charset="0"/>
              </a:rPr>
              <a:t>classroom </a:t>
            </a:r>
            <a:endParaRPr lang="en-GB" sz="3600" b="1" dirty="0">
              <a:solidFill>
                <a:srgbClr val="002060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25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 descr="Trainee teach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762000"/>
            <a:ext cx="11430000" cy="547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81271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800" y="335340"/>
            <a:ext cx="11582400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latin typeface="Bradley Hand ITC" pitchFamily="66" charset="0"/>
              </a:rPr>
              <a:t>“</a:t>
            </a:r>
            <a:r>
              <a:rPr lang="en-US" sz="3200" b="1" dirty="0" smtClean="0">
                <a:latin typeface="Bradley Hand ITC" pitchFamily="66" charset="0"/>
              </a:rPr>
              <a:t>In </a:t>
            </a:r>
            <a:r>
              <a:rPr lang="en-US" sz="3200" b="1" dirty="0">
                <a:latin typeface="Bradley Hand ITC" pitchFamily="66" charset="0"/>
              </a:rPr>
              <a:t>today’s modern classroom</a:t>
            </a:r>
            <a:r>
              <a:rPr lang="en-US" sz="3200" b="1" dirty="0" smtClean="0">
                <a:latin typeface="Bradley Hand ITC" pitchFamily="66" charset="0"/>
              </a:rPr>
              <a:t>, </a:t>
            </a:r>
            <a:r>
              <a:rPr lang="en-US" sz="3200" b="1" dirty="0">
                <a:latin typeface="Bradley Hand ITC" pitchFamily="66" charset="0"/>
              </a:rPr>
              <a:t>schools in </a:t>
            </a:r>
            <a:r>
              <a:rPr lang="en-US" sz="3200" b="1" dirty="0" smtClean="0">
                <a:latin typeface="Bradley Hand ITC" pitchFamily="66" charset="0"/>
              </a:rPr>
              <a:t>US are </a:t>
            </a:r>
            <a:r>
              <a:rPr lang="en-US" sz="3200" b="1" dirty="0">
                <a:latin typeface="Bradley Hand ITC" pitchFamily="66" charset="0"/>
              </a:rPr>
              <a:t>swapping </a:t>
            </a:r>
            <a:r>
              <a:rPr lang="en-US" sz="3200" b="1" dirty="0">
                <a:solidFill>
                  <a:srgbClr val="FF0000"/>
                </a:solidFill>
                <a:latin typeface="Bradley Hand ITC" pitchFamily="66" charset="0"/>
              </a:rPr>
              <a:t>whiteboards, copybooks and </a:t>
            </a:r>
            <a:r>
              <a:rPr lang="en-US" sz="3200" b="1" dirty="0" smtClean="0">
                <a:solidFill>
                  <a:srgbClr val="FF0000"/>
                </a:solidFill>
                <a:latin typeface="Bradley Hand ITC" pitchFamily="66" charset="0"/>
              </a:rPr>
              <a:t>textbooks </a:t>
            </a:r>
            <a:r>
              <a:rPr lang="en-US" sz="3200" b="1" dirty="0">
                <a:solidFill>
                  <a:srgbClr val="FF0000"/>
                </a:solidFill>
                <a:latin typeface="Bradley Hand ITC" pitchFamily="66" charset="0"/>
              </a:rPr>
              <a:t>for new, advanced alternatives such as tablet computers and </a:t>
            </a:r>
            <a:r>
              <a:rPr lang="en-US" sz="3200" b="1" dirty="0" smtClean="0">
                <a:solidFill>
                  <a:srgbClr val="FF0000"/>
                </a:solidFill>
                <a:latin typeface="Bradley Hand ITC" pitchFamily="66" charset="0"/>
              </a:rPr>
              <a:t>eBooks, interactive screens etc</a:t>
            </a:r>
            <a:r>
              <a:rPr lang="en-US" sz="3200" b="1" dirty="0" smtClean="0">
                <a:latin typeface="Bradley Hand ITC" pitchFamily="66" charset="0"/>
              </a:rPr>
              <a:t>. </a:t>
            </a:r>
          </a:p>
          <a:p>
            <a:r>
              <a:rPr lang="en-US" sz="3200" b="1" dirty="0" smtClean="0">
                <a:latin typeface="Bradley Hand ITC" pitchFamily="66" charset="0"/>
              </a:rPr>
              <a:t>Some </a:t>
            </a:r>
            <a:r>
              <a:rPr lang="en-US" sz="3200" b="1" dirty="0">
                <a:latin typeface="Bradley Hand ITC" pitchFamily="66" charset="0"/>
              </a:rPr>
              <a:t>teachers may downplay the importance of computers in the classroom, but it is undoubtedly the way of the future. Students want to </a:t>
            </a:r>
            <a:r>
              <a:rPr lang="en-US" sz="3200" b="1" dirty="0" smtClean="0">
                <a:latin typeface="Bradley Hand ITC" pitchFamily="66" charset="0"/>
              </a:rPr>
              <a:t>utilize </a:t>
            </a:r>
            <a:r>
              <a:rPr lang="en-US" sz="3200" b="1" dirty="0">
                <a:latin typeface="Bradley Hand ITC" pitchFamily="66" charset="0"/>
              </a:rPr>
              <a:t>computers and devices more in the classroom: whether it be for watching informative video clips or for fun, interactive </a:t>
            </a:r>
            <a:r>
              <a:rPr lang="en-US" sz="3200" b="1" dirty="0" smtClean="0">
                <a:latin typeface="Bradley Hand ITC" pitchFamily="66" charset="0"/>
              </a:rPr>
              <a:t>lessons and many more.</a:t>
            </a:r>
            <a:endParaRPr lang="en-GB" sz="3200" b="1" dirty="0">
              <a:latin typeface="Bradley Hand ITC" pitchFamily="66" charset="0"/>
            </a:endParaRPr>
          </a:p>
          <a:p>
            <a:r>
              <a:rPr lang="en-US" sz="3200" b="1" dirty="0">
                <a:solidFill>
                  <a:srgbClr val="FF0000"/>
                </a:solidFill>
                <a:latin typeface="Bradley Hand ITC" pitchFamily="66" charset="0"/>
              </a:rPr>
              <a:t>This trend is set to continue as classrooms increasingly seek to integrate technology into their day to day </a:t>
            </a:r>
            <a:r>
              <a:rPr lang="en-US" sz="3200" b="1" dirty="0" smtClean="0">
                <a:solidFill>
                  <a:srgbClr val="FF0000"/>
                </a:solidFill>
                <a:latin typeface="Bradley Hand ITC" pitchFamily="66" charset="0"/>
              </a:rPr>
              <a:t>learning</a:t>
            </a:r>
            <a:r>
              <a:rPr lang="en-US" sz="4000" b="1" dirty="0" smtClean="0">
                <a:latin typeface="Bradley Hand ITC" pitchFamily="66" charset="0"/>
              </a:rPr>
              <a:t>”</a:t>
            </a:r>
            <a:endParaRPr lang="en-US" sz="3200" b="1" dirty="0" smtClean="0">
              <a:latin typeface="Bradley Hand ITC" pitchFamily="66" charset="0"/>
            </a:endParaRPr>
          </a:p>
          <a:p>
            <a:r>
              <a:rPr lang="en-US" sz="2400" b="1" dirty="0" smtClean="0">
                <a:latin typeface="Bradley Hand ITC" pitchFamily="66" charset="0"/>
              </a:rPr>
              <a:t>……………………………………………………By </a:t>
            </a:r>
            <a:r>
              <a:rPr lang="en-US" sz="2400" b="1" dirty="0">
                <a:latin typeface="Bradley Hand ITC" pitchFamily="66" charset="0"/>
              </a:rPr>
              <a:t>USA based </a:t>
            </a:r>
            <a:r>
              <a:rPr lang="en-US" sz="3200" b="1" dirty="0">
                <a:latin typeface="Bradley Hand ITC" pitchFamily="66" charset="0"/>
              </a:rPr>
              <a:t> </a:t>
            </a:r>
            <a:r>
              <a:rPr lang="en-US" sz="2400" dirty="0"/>
              <a:t>G</a:t>
            </a:r>
            <a:r>
              <a:rPr lang="en-US" sz="2400" b="1" dirty="0" smtClean="0">
                <a:latin typeface="Bradley Hand ITC" pitchFamily="66" charset="0"/>
              </a:rPr>
              <a:t>DK </a:t>
            </a:r>
            <a:r>
              <a:rPr lang="en-US" sz="2400" b="1" dirty="0">
                <a:latin typeface="Bradley Hand ITC" pitchFamily="66" charset="0"/>
              </a:rPr>
              <a:t>network system </a:t>
            </a:r>
            <a:r>
              <a:rPr lang="en-US" sz="2400" b="1" dirty="0" smtClean="0">
                <a:latin typeface="Bradley Hand ITC" pitchFamily="66" charset="0"/>
              </a:rPr>
              <a:t>2018</a:t>
            </a:r>
          </a:p>
          <a:p>
            <a:endParaRPr lang="en-GB" sz="2400" b="1" dirty="0">
              <a:latin typeface="Bradley Hand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1266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6080" y="487680"/>
            <a:ext cx="1056640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>
                <a:latin typeface="Bradley Hand ITC" pitchFamily="66" charset="0"/>
              </a:rPr>
              <a:t>“</a:t>
            </a:r>
            <a:r>
              <a:rPr lang="en-US" sz="3600" b="1" dirty="0" smtClean="0">
                <a:latin typeface="Bradley Hand ITC" pitchFamily="66" charset="0"/>
              </a:rPr>
              <a:t>With </a:t>
            </a:r>
            <a:r>
              <a:rPr lang="en-US" sz="3600" b="1" dirty="0">
                <a:latin typeface="Bradley Hand ITC" pitchFamily="66" charset="0"/>
              </a:rPr>
              <a:t>tablet adoption </a:t>
            </a:r>
            <a:r>
              <a:rPr lang="en-US" sz="3600" b="1" dirty="0" smtClean="0">
                <a:latin typeface="Bradley Hand ITC" pitchFamily="66" charset="0"/>
              </a:rPr>
              <a:t>, interactive screen </a:t>
            </a:r>
            <a:r>
              <a:rPr lang="en-US" sz="3600" b="1" dirty="0" err="1" smtClean="0">
                <a:latin typeface="Bradley Hand ITC" pitchFamily="66" charset="0"/>
              </a:rPr>
              <a:t>etc</a:t>
            </a:r>
            <a:r>
              <a:rPr lang="en-US" sz="3600" b="1" dirty="0" smtClean="0">
                <a:latin typeface="Bradley Hand ITC" pitchFamily="66" charset="0"/>
              </a:rPr>
              <a:t>, in </a:t>
            </a:r>
            <a:r>
              <a:rPr lang="en-US" sz="3600" b="1" dirty="0">
                <a:latin typeface="Bradley Hand ITC" pitchFamily="66" charset="0"/>
              </a:rPr>
              <a:t>classrooms on the rise, </a:t>
            </a:r>
            <a:r>
              <a:rPr lang="en-US" sz="3600" b="1" dirty="0">
                <a:solidFill>
                  <a:srgbClr val="FF0000"/>
                </a:solidFill>
                <a:latin typeface="Bradley Hand ITC" pitchFamily="66" charset="0"/>
              </a:rPr>
              <a:t>it is important that infrastructure follows suit</a:t>
            </a:r>
            <a:r>
              <a:rPr lang="en-US" sz="3600" b="1" dirty="0">
                <a:latin typeface="Bradley Hand ITC" pitchFamily="66" charset="0"/>
              </a:rPr>
              <a:t>. There is demand </a:t>
            </a:r>
            <a:r>
              <a:rPr lang="en-US" sz="3600" b="1" dirty="0">
                <a:solidFill>
                  <a:srgbClr val="FF0000"/>
                </a:solidFill>
                <a:latin typeface="Bradley Hand ITC" pitchFamily="66" charset="0"/>
              </a:rPr>
              <a:t>for better, faster Wi-Fi, meaning better routers,</a:t>
            </a:r>
            <a:r>
              <a:rPr lang="en-US" sz="3600" b="1" dirty="0">
                <a:latin typeface="Bradley Hand ITC" pitchFamily="66" charset="0"/>
              </a:rPr>
              <a:t> and according to the US Department of Education, the adoption of technology such as tablets can even mean more motivated </a:t>
            </a:r>
            <a:r>
              <a:rPr lang="en-US" sz="3600" b="1" dirty="0" smtClean="0">
                <a:latin typeface="Bradley Hand ITC" pitchFamily="66" charset="0"/>
              </a:rPr>
              <a:t>students</a:t>
            </a:r>
            <a:r>
              <a:rPr lang="en-US" sz="4400" b="1" dirty="0" smtClean="0">
                <a:latin typeface="Bradley Hand ITC" pitchFamily="66" charset="0"/>
              </a:rPr>
              <a:t>”</a:t>
            </a:r>
            <a:r>
              <a:rPr lang="en-US" sz="3600" b="1" dirty="0" smtClean="0">
                <a:latin typeface="Bradley Hand ITC" pitchFamily="66" charset="0"/>
              </a:rPr>
              <a:t>…………………</a:t>
            </a:r>
            <a:r>
              <a:rPr lang="en-US" sz="3600" b="1" dirty="0">
                <a:latin typeface="Bradley Hand ITC" pitchFamily="66" charset="0"/>
              </a:rPr>
              <a:t> </a:t>
            </a:r>
            <a:r>
              <a:rPr lang="en-US" sz="2800" b="1" dirty="0">
                <a:latin typeface="Bradley Hand ITC" pitchFamily="66" charset="0"/>
              </a:rPr>
              <a:t>By USA based </a:t>
            </a:r>
            <a:r>
              <a:rPr lang="en-US" sz="2800" b="1" dirty="0" smtClean="0">
                <a:latin typeface="Bradley Hand ITC" pitchFamily="66" charset="0"/>
              </a:rPr>
              <a:t>GDK </a:t>
            </a:r>
            <a:r>
              <a:rPr lang="en-US" sz="2800" b="1" dirty="0">
                <a:latin typeface="Bradley Hand ITC" pitchFamily="66" charset="0"/>
              </a:rPr>
              <a:t>network system 2018</a:t>
            </a:r>
            <a:endParaRPr lang="en-GB" sz="3600" b="1" dirty="0">
              <a:latin typeface="Bradley Hand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5091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8939" y="1388795"/>
            <a:ext cx="716064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Grey areas</a:t>
            </a:r>
            <a:endParaRPr lang="en-US" sz="3600" dirty="0"/>
          </a:p>
          <a:p>
            <a:pPr marL="571500" indent="-571500">
              <a:buFont typeface="Wingdings" pitchFamily="2" charset="2"/>
              <a:buChar char="Ø"/>
            </a:pP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Thoughtfulness</a:t>
            </a:r>
            <a:r>
              <a:rPr lang="en-US" sz="3600" dirty="0"/>
              <a:t> 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3600" dirty="0" smtClean="0"/>
              <a:t> </a:t>
            </a:r>
            <a:r>
              <a:rPr lang="en-US" sz="3600" b="1" dirty="0" smtClean="0">
                <a:solidFill>
                  <a:srgbClr val="C00000"/>
                </a:solidFill>
              </a:rPr>
              <a:t>Effectiveness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3600" b="1" dirty="0" smtClean="0">
                <a:solidFill>
                  <a:srgbClr val="C00000"/>
                </a:solidFill>
              </a:rPr>
              <a:t>Involving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3600" b="1" dirty="0" smtClean="0">
                <a:solidFill>
                  <a:srgbClr val="C00000"/>
                </a:solidFill>
              </a:rPr>
              <a:t>Modern technology deployment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3600" b="1" dirty="0" smtClean="0">
                <a:solidFill>
                  <a:srgbClr val="C00000"/>
                </a:solidFill>
              </a:rPr>
              <a:t>24/7 internet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3600" b="1" dirty="0" smtClean="0">
                <a:solidFill>
                  <a:srgbClr val="C00000"/>
                </a:solidFill>
              </a:rPr>
              <a:t>Regular staff development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3600" b="1" dirty="0" smtClean="0">
                <a:solidFill>
                  <a:srgbClr val="C00000"/>
                </a:solidFill>
              </a:rPr>
              <a:t>Smart classroom</a:t>
            </a:r>
            <a:endParaRPr lang="en-US" sz="3600" b="1" dirty="0">
              <a:solidFill>
                <a:srgbClr val="C00000"/>
              </a:solidFill>
            </a:endParaRPr>
          </a:p>
          <a:p>
            <a:endParaRPr lang="en-GB" sz="3600" dirty="0"/>
          </a:p>
        </p:txBody>
      </p:sp>
      <p:sp>
        <p:nvSpPr>
          <p:cNvPr id="5" name="Rectangle 4"/>
          <p:cNvSpPr/>
          <p:nvPr/>
        </p:nvSpPr>
        <p:spPr>
          <a:xfrm>
            <a:off x="7459578" y="170099"/>
            <a:ext cx="433136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Arial Rounded MT Bold" pitchFamily="34" charset="0"/>
              </a:rPr>
              <a:t>MODERN LEARNING ENVIRONMENT</a:t>
            </a:r>
            <a:endParaRPr lang="en-GB" sz="3600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335" y="1924426"/>
            <a:ext cx="4748465" cy="4207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9646183" y="6131894"/>
            <a:ext cx="12063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Oxford</a:t>
            </a:r>
            <a:endParaRPr lang="en-GB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9685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" y="261529"/>
            <a:ext cx="6131560" cy="565800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GB" sz="3200" dirty="0" smtClean="0"/>
          </a:p>
          <a:p>
            <a:pPr>
              <a:buFont typeface="Wingdings" pitchFamily="2" charset="2"/>
              <a:buChar char="Ø"/>
            </a:pPr>
            <a:r>
              <a:rPr lang="en-GB" sz="3900" dirty="0" smtClean="0"/>
              <a:t>A working guide to the teacher/faculty</a:t>
            </a:r>
          </a:p>
          <a:p>
            <a:pPr>
              <a:buFont typeface="Wingdings" pitchFamily="2" charset="2"/>
              <a:buChar char="Ø"/>
            </a:pPr>
            <a:r>
              <a:rPr lang="en-GB" sz="3900" dirty="0" smtClean="0"/>
              <a:t>Facilitates teaching and learning</a:t>
            </a:r>
          </a:p>
          <a:p>
            <a:pPr>
              <a:buFont typeface="Wingdings" pitchFamily="2" charset="2"/>
              <a:buChar char="Ø"/>
            </a:pPr>
            <a:r>
              <a:rPr lang="en-GB" sz="3900" dirty="0" smtClean="0"/>
              <a:t>Ensures promptly delivery</a:t>
            </a:r>
          </a:p>
          <a:p>
            <a:pPr>
              <a:buFont typeface="Wingdings" pitchFamily="2" charset="2"/>
              <a:buChar char="Ø"/>
            </a:pPr>
            <a:r>
              <a:rPr lang="en-GB" sz="3900" dirty="0" smtClean="0"/>
              <a:t>Provides direction</a:t>
            </a:r>
          </a:p>
          <a:p>
            <a:pPr>
              <a:buFont typeface="Wingdings" pitchFamily="2" charset="2"/>
              <a:buChar char="Ø"/>
            </a:pPr>
            <a:r>
              <a:rPr lang="en-GB" sz="3900" dirty="0" smtClean="0"/>
              <a:t>Appraisal of both faculty and student </a:t>
            </a:r>
            <a:r>
              <a:rPr lang="en-US" sz="4000" dirty="0"/>
              <a:t>a document</a:t>
            </a:r>
            <a:r>
              <a:rPr lang="en-US" sz="4000" dirty="0" smtClean="0"/>
              <a:t>,</a:t>
            </a:r>
          </a:p>
          <a:p>
            <a:pPr>
              <a:buFont typeface="Wingdings" pitchFamily="2" charset="2"/>
              <a:buChar char="Ø"/>
            </a:pPr>
            <a:r>
              <a:rPr lang="en-US" sz="4000" dirty="0" smtClean="0"/>
              <a:t> A course in PDF</a:t>
            </a:r>
            <a:r>
              <a:rPr lang="en-US" sz="4000" dirty="0"/>
              <a:t>, </a:t>
            </a:r>
            <a:r>
              <a:rPr lang="en-US" sz="4000" dirty="0" err="1"/>
              <a:t>Powerpoint</a:t>
            </a:r>
            <a:r>
              <a:rPr lang="en-US" sz="4000" dirty="0"/>
              <a:t>, </a:t>
            </a:r>
            <a:r>
              <a:rPr lang="en-US" sz="4000" dirty="0" smtClean="0"/>
              <a:t>Video, </a:t>
            </a:r>
            <a:r>
              <a:rPr lang="en-US" sz="4000" dirty="0" err="1" smtClean="0"/>
              <a:t>etc</a:t>
            </a:r>
            <a:r>
              <a:rPr lang="en-US" sz="4000" dirty="0" smtClean="0"/>
              <a:t> </a:t>
            </a:r>
            <a:endParaRPr lang="en-GB" sz="3900" dirty="0"/>
          </a:p>
        </p:txBody>
      </p:sp>
      <p:sp>
        <p:nvSpPr>
          <p:cNvPr id="4" name="Rectangle 3"/>
          <p:cNvSpPr/>
          <p:nvPr/>
        </p:nvSpPr>
        <p:spPr>
          <a:xfrm>
            <a:off x="8610213" y="200974"/>
            <a:ext cx="332511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400" b="1" dirty="0" smtClean="0">
                <a:solidFill>
                  <a:srgbClr val="FF0000"/>
                </a:solidFill>
                <a:latin typeface="Arial Rounded MT Bold" pitchFamily="34" charset="0"/>
              </a:rPr>
              <a:t>Academic quality:</a:t>
            </a:r>
            <a:endParaRPr lang="en-GB" sz="4400" b="1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846286" y="2283940"/>
            <a:ext cx="255069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800" b="1" dirty="0">
                <a:solidFill>
                  <a:srgbClr val="FF0000"/>
                </a:solidFill>
                <a:latin typeface="Arial Rounded MT Bold" pitchFamily="34" charset="0"/>
              </a:rPr>
              <a:t>Module:</a:t>
            </a:r>
          </a:p>
        </p:txBody>
      </p:sp>
      <p:sp>
        <p:nvSpPr>
          <p:cNvPr id="5" name="Rectangle 4"/>
          <p:cNvSpPr/>
          <p:nvPr/>
        </p:nvSpPr>
        <p:spPr>
          <a:xfrm>
            <a:off x="7755871" y="3325620"/>
            <a:ext cx="443613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GB" sz="4400" dirty="0" smtClean="0"/>
              <a:t>Deliverable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GB" sz="4400" dirty="0" smtClean="0"/>
              <a:t>Impactful</a:t>
            </a:r>
            <a:endParaRPr lang="en-GB" sz="4400" dirty="0"/>
          </a:p>
        </p:txBody>
      </p:sp>
      <p:sp>
        <p:nvSpPr>
          <p:cNvPr id="6" name="Right Arrow 5"/>
          <p:cNvSpPr/>
          <p:nvPr/>
        </p:nvSpPr>
        <p:spPr>
          <a:xfrm>
            <a:off x="6339840" y="3610099"/>
            <a:ext cx="1187538" cy="600165"/>
          </a:xfrm>
          <a:prstGeom prst="rightArrow">
            <a:avLst/>
          </a:prstGeom>
          <a:solidFill>
            <a:srgbClr val="DF7D8D"/>
          </a:solidFill>
          <a:ln>
            <a:solidFill>
              <a:srgbClr val="DB75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46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step by ste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64" y="2201675"/>
            <a:ext cx="5487858" cy="3651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step by ste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626" y="2201674"/>
            <a:ext cx="5912393" cy="3934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898232" y="608760"/>
            <a:ext cx="5149515" cy="1809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 smtClean="0"/>
              <a:t>	</a:t>
            </a:r>
            <a:r>
              <a:rPr lang="en-GB" sz="14400" b="1" dirty="0" smtClean="0">
                <a:solidFill>
                  <a:srgbClr val="FF0000"/>
                </a:solidFill>
                <a:latin typeface="Arial Rounded MT Bold" pitchFamily="34" charset="0"/>
              </a:rPr>
              <a:t>Module 			framework</a:t>
            </a:r>
            <a:endParaRPr lang="en-GB" sz="16000" b="1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386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5509" y="2230921"/>
            <a:ext cx="5474677" cy="1325563"/>
          </a:xfrm>
        </p:spPr>
        <p:txBody>
          <a:bodyPr/>
          <a:lstStyle/>
          <a:p>
            <a:r>
              <a:rPr lang="en-GB" dirty="0" smtClean="0"/>
              <a:t> 		</a:t>
            </a:r>
            <a:r>
              <a:rPr lang="en-GB" sz="6000" b="1" dirty="0" smtClean="0">
                <a:solidFill>
                  <a:srgbClr val="FF0000"/>
                </a:solidFill>
                <a:latin typeface="Arial Rounded MT Bold" pitchFamily="34" charset="0"/>
              </a:rPr>
              <a:t>Overview  </a:t>
            </a:r>
            <a:endParaRPr lang="en-GB" sz="6000" b="1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0662" y="41464"/>
            <a:ext cx="9147717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lphaLcPeriod"/>
            </a:pPr>
            <a:r>
              <a:rPr lang="en-GB" sz="3200" b="1" dirty="0" smtClean="0">
                <a:solidFill>
                  <a:srgbClr val="00B050"/>
                </a:solidFill>
              </a:rPr>
              <a:t>	</a:t>
            </a:r>
            <a:r>
              <a:rPr lang="en-GB" sz="3600" b="1" dirty="0" smtClean="0">
                <a:solidFill>
                  <a:srgbClr val="00B050"/>
                </a:solidFill>
                <a:latin typeface="Arial Rounded MT Bold" pitchFamily="34" charset="0"/>
              </a:rPr>
              <a:t>LMU vision</a:t>
            </a:r>
          </a:p>
          <a:p>
            <a:pPr marL="514350" indent="-514350">
              <a:buFontTx/>
              <a:buAutoNum type="alphaLcPeriod"/>
            </a:pPr>
            <a:r>
              <a:rPr lang="en-GB" sz="3600" b="1" dirty="0" smtClean="0">
                <a:solidFill>
                  <a:srgbClr val="00B050"/>
                </a:solidFill>
                <a:latin typeface="Arial Rounded MT Bold" pitchFamily="34" charset="0"/>
              </a:rPr>
              <a:t>	Academic </a:t>
            </a:r>
            <a:r>
              <a:rPr lang="en-GB" sz="3600" b="1" dirty="0">
                <a:solidFill>
                  <a:srgbClr val="00B050"/>
                </a:solidFill>
                <a:latin typeface="Arial Rounded MT Bold" pitchFamily="34" charset="0"/>
              </a:rPr>
              <a:t>quality (definitions)</a:t>
            </a:r>
          </a:p>
          <a:p>
            <a:pPr marL="742950" indent="-742950">
              <a:buAutoNum type="alphaLcPeriod" startAt="3"/>
            </a:pPr>
            <a:r>
              <a:rPr lang="en-GB" sz="3600" b="1" dirty="0" smtClean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	World </a:t>
            </a:r>
            <a:r>
              <a:rPr lang="en-GB" sz="3600" b="1" dirty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class </a:t>
            </a:r>
            <a:r>
              <a:rPr lang="en-GB" sz="3600" b="1" dirty="0" smtClean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indicators and models</a:t>
            </a:r>
          </a:p>
          <a:p>
            <a:pPr marL="742950" indent="-742950">
              <a:buAutoNum type="alphaLcPeriod" startAt="3"/>
            </a:pPr>
            <a:r>
              <a:rPr lang="en-GB" sz="3600" b="1" dirty="0" smtClean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	Academic quality pivots: </a:t>
            </a:r>
          </a:p>
          <a:p>
            <a:pPr marL="857250" indent="-857250">
              <a:buAutoNum type="romanLcPeriod"/>
            </a:pPr>
            <a:r>
              <a:rPr lang="en-GB" sz="3600" b="1" dirty="0" smtClean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Learning environments; </a:t>
            </a:r>
          </a:p>
          <a:p>
            <a:r>
              <a:rPr lang="en-GB" sz="3600" b="1" dirty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	</a:t>
            </a:r>
            <a:r>
              <a:rPr lang="en-GB" sz="3600" b="1" dirty="0" smtClean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Modules, Curriculum</a:t>
            </a:r>
          </a:p>
          <a:p>
            <a:r>
              <a:rPr lang="en-GB" sz="3600" b="1" dirty="0" smtClean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e. 	Teaching  and administration</a:t>
            </a:r>
          </a:p>
          <a:p>
            <a:r>
              <a:rPr lang="en-GB" sz="3600" b="1" dirty="0" smtClean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f. 	Ethics/</a:t>
            </a:r>
            <a:r>
              <a:rPr lang="en-GB" sz="3600" b="1" dirty="0" err="1" smtClean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Etiqutte</a:t>
            </a:r>
            <a:endParaRPr lang="en-GB" sz="3600" b="1" dirty="0" smtClean="0">
              <a:solidFill>
                <a:schemeClr val="accent2">
                  <a:lumMod val="50000"/>
                </a:schemeClr>
              </a:solidFill>
              <a:latin typeface="Arial Rounded MT Bold" pitchFamily="34" charset="0"/>
            </a:endParaRPr>
          </a:p>
          <a:p>
            <a:r>
              <a:rPr lang="en-GB" sz="3600" dirty="0" smtClean="0">
                <a:solidFill>
                  <a:srgbClr val="0070C0"/>
                </a:solidFill>
                <a:latin typeface="Arial Rounded MT Bold" pitchFamily="34" charset="0"/>
              </a:rPr>
              <a:t>g. 	Expectations</a:t>
            </a:r>
            <a:r>
              <a:rPr lang="en-GB" sz="3600" dirty="0">
                <a:solidFill>
                  <a:srgbClr val="0070C0"/>
                </a:solidFill>
                <a:latin typeface="Arial Rounded MT Bold" pitchFamily="34" charset="0"/>
              </a:rPr>
              <a:t>/ way </a:t>
            </a:r>
            <a:r>
              <a:rPr lang="en-GB" sz="3600" dirty="0" smtClean="0">
                <a:solidFill>
                  <a:srgbClr val="0070C0"/>
                </a:solidFill>
                <a:latin typeface="Arial Rounded MT Bold" pitchFamily="34" charset="0"/>
              </a:rPr>
              <a:t>forward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GB" sz="3600" dirty="0" smtClean="0">
                <a:latin typeface="Arial Rounded MT Bold" pitchFamily="34" charset="0"/>
              </a:rPr>
              <a:t>	Conclusions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GB" sz="3600" dirty="0" smtClean="0">
                <a:latin typeface="Arial Rounded MT Bold" pitchFamily="34" charset="0"/>
              </a:rPr>
              <a:t>	Feedback </a:t>
            </a:r>
            <a:r>
              <a:rPr lang="en-GB" sz="3600" dirty="0">
                <a:latin typeface="Arial Rounded MT Bold" pitchFamily="34" charset="0"/>
              </a:rPr>
              <a:t>mechanism</a:t>
            </a:r>
          </a:p>
        </p:txBody>
      </p:sp>
      <p:pic>
        <p:nvPicPr>
          <p:cNvPr id="16" name="Picture 3" descr="C:\Users\coaremu\Downloads\searchlight 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4"/>
          <a:stretch/>
        </p:blipFill>
        <p:spPr bwMode="auto">
          <a:xfrm>
            <a:off x="9916160" y="112295"/>
            <a:ext cx="1727200" cy="1829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670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6168" y="608760"/>
            <a:ext cx="2907632" cy="1325563"/>
          </a:xfrm>
        </p:spPr>
        <p:txBody>
          <a:bodyPr>
            <a:normAutofit fontScale="90000"/>
          </a:bodyPr>
          <a:lstStyle/>
          <a:p>
            <a:r>
              <a:rPr lang="en-GB" sz="4000" dirty="0" smtClean="0"/>
              <a:t>			</a:t>
            </a:r>
            <a:r>
              <a:rPr lang="en-GB" b="1" dirty="0" smtClean="0">
                <a:solidFill>
                  <a:srgbClr val="FF0000"/>
                </a:solidFill>
                <a:latin typeface="Arial Rounded MT Bold" pitchFamily="34" charset="0"/>
              </a:rPr>
              <a:t>Module framework</a:t>
            </a:r>
            <a:endParaRPr lang="en-GB" sz="4800" b="1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742949"/>
            <a:ext cx="1219200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1</a:t>
            </a:r>
            <a:r>
              <a:rPr lang="en-US" sz="2400" dirty="0" smtClean="0"/>
              <a:t>.</a:t>
            </a:r>
            <a:r>
              <a:rPr lang="en-US" sz="3200" b="1" dirty="0" smtClean="0"/>
              <a:t> Author(s):</a:t>
            </a:r>
            <a:r>
              <a:rPr lang="en-US" sz="3200" dirty="0" smtClean="0"/>
              <a:t> </a:t>
            </a:r>
            <a:endParaRPr lang="en-GB" sz="2400" dirty="0"/>
          </a:p>
          <a:p>
            <a:r>
              <a:rPr lang="en-GB" sz="2400" dirty="0"/>
              <a:t>Aremu, </a:t>
            </a:r>
            <a:r>
              <a:rPr lang="en-GB" sz="2400" dirty="0" err="1" smtClean="0"/>
              <a:t>C.O.PhD</a:t>
            </a:r>
            <a:r>
              <a:rPr lang="en-GB" sz="2400" dirty="0" smtClean="0"/>
              <a:t>;  </a:t>
            </a:r>
            <a:r>
              <a:rPr lang="en-GB" sz="2400" dirty="0" err="1" smtClean="0"/>
              <a:t>Olayanju</a:t>
            </a:r>
            <a:r>
              <a:rPr lang="en-GB" sz="2400" dirty="0" smtClean="0"/>
              <a:t>, A.T, PhD</a:t>
            </a:r>
          </a:p>
          <a:p>
            <a:endParaRPr lang="en-GB" sz="2400" dirty="0"/>
          </a:p>
          <a:p>
            <a:r>
              <a:rPr lang="en-US" sz="2400" dirty="0"/>
              <a:t> </a:t>
            </a:r>
            <a:r>
              <a:rPr lang="en-US" sz="3200" b="1" dirty="0"/>
              <a:t>2. Aims and objectives</a:t>
            </a:r>
            <a:endParaRPr lang="en-GB" sz="3200" dirty="0"/>
          </a:p>
          <a:p>
            <a:r>
              <a:rPr lang="en-US" sz="3200" dirty="0"/>
              <a:t>T</a:t>
            </a:r>
            <a:r>
              <a:rPr lang="en-US" sz="2400" dirty="0"/>
              <a:t>he aims of this paper are to: </a:t>
            </a:r>
            <a:endParaRPr lang="en-GB" sz="2400" dirty="0"/>
          </a:p>
          <a:p>
            <a:r>
              <a:rPr lang="en-US" sz="2400" dirty="0"/>
              <a:t>a. Provide  </a:t>
            </a:r>
            <a:r>
              <a:rPr lang="en-US" sz="2400" dirty="0" smtClean="0"/>
              <a:t>the basics in  academic quality as a vital demand for  world class university listing</a:t>
            </a:r>
            <a:endParaRPr lang="en-GB" sz="2400" dirty="0"/>
          </a:p>
          <a:p>
            <a:r>
              <a:rPr lang="en-US" sz="2400" dirty="0" smtClean="0"/>
              <a:t>b</a:t>
            </a:r>
            <a:r>
              <a:rPr lang="en-US" sz="2400" dirty="0"/>
              <a:t>. </a:t>
            </a:r>
            <a:r>
              <a:rPr lang="en-US" sz="2400" dirty="0" smtClean="0"/>
              <a:t>Create a stakeholder mentality </a:t>
            </a:r>
            <a:r>
              <a:rPr lang="en-US" sz="2400" dirty="0"/>
              <a:t> </a:t>
            </a:r>
            <a:r>
              <a:rPr lang="en-US" sz="2400" dirty="0" smtClean="0"/>
              <a:t>using  academic quality  as a working tool</a:t>
            </a:r>
            <a:endParaRPr lang="en-GB" sz="2400" dirty="0"/>
          </a:p>
          <a:p>
            <a:r>
              <a:rPr lang="en-US" sz="2400" dirty="0"/>
              <a:t>c. Enable </a:t>
            </a:r>
            <a:r>
              <a:rPr lang="en-GB" sz="2400" dirty="0" smtClean="0"/>
              <a:t>participants to identify their role in the delivery of academic quality</a:t>
            </a:r>
            <a:endParaRPr lang="en-GB" sz="2400" dirty="0"/>
          </a:p>
          <a:p>
            <a:r>
              <a:rPr lang="en-US" sz="3200" b="1" dirty="0"/>
              <a:t>3. Learning outcomes </a:t>
            </a:r>
            <a:endParaRPr lang="en-GB" sz="3200" b="1" dirty="0"/>
          </a:p>
          <a:p>
            <a:r>
              <a:rPr lang="en-US" sz="2400" dirty="0"/>
              <a:t>After studying this paper, </a:t>
            </a:r>
            <a:r>
              <a:rPr lang="en-US" sz="2400" dirty="0" smtClean="0"/>
              <a:t> participants will </a:t>
            </a:r>
            <a:r>
              <a:rPr lang="en-US" sz="2400" dirty="0"/>
              <a:t>be able to: </a:t>
            </a:r>
            <a:endParaRPr lang="en-GB" sz="2400" dirty="0"/>
          </a:p>
          <a:p>
            <a:r>
              <a:rPr lang="en-US" sz="2400" dirty="0" smtClean="0"/>
              <a:t>1. Identify the place of  </a:t>
            </a:r>
            <a:r>
              <a:rPr lang="en-US" sz="2400" dirty="0"/>
              <a:t>teaching and enabling learning </a:t>
            </a:r>
            <a:r>
              <a:rPr lang="en-US" sz="2400" dirty="0" smtClean="0"/>
              <a:t> environment </a:t>
            </a:r>
            <a:r>
              <a:rPr lang="en-GB" sz="2400" dirty="0" smtClean="0"/>
              <a:t>in a world class </a:t>
            </a:r>
            <a:r>
              <a:rPr lang="en-US" sz="2400" dirty="0" smtClean="0"/>
              <a:t> university setting</a:t>
            </a:r>
            <a:endParaRPr lang="en-GB" sz="2400" dirty="0"/>
          </a:p>
          <a:p>
            <a:r>
              <a:rPr lang="en-US" sz="2400" dirty="0" smtClean="0"/>
              <a:t>2. Apply </a:t>
            </a:r>
            <a:r>
              <a:rPr lang="en-US" sz="2400" dirty="0"/>
              <a:t>some </a:t>
            </a:r>
            <a:r>
              <a:rPr lang="en-US" sz="2400" dirty="0" smtClean="0"/>
              <a:t> major guidelines to effective teaching and  </a:t>
            </a:r>
            <a:r>
              <a:rPr lang="en-US" sz="2400" dirty="0"/>
              <a:t>learning </a:t>
            </a:r>
            <a:r>
              <a:rPr lang="en-GB" sz="2400" dirty="0" smtClean="0"/>
              <a:t>towards LMU quest for world class enlistment</a:t>
            </a:r>
            <a:endParaRPr lang="en-GB" sz="2400" dirty="0"/>
          </a:p>
        </p:txBody>
      </p:sp>
      <p:sp>
        <p:nvSpPr>
          <p:cNvPr id="3" name="AutoShape 2" descr="Image result for step by ste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31065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89280" y="118964"/>
            <a:ext cx="11460480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/>
              <a:t>3</a:t>
            </a:r>
            <a:r>
              <a:rPr lang="en-GB" sz="2800" dirty="0"/>
              <a:t>.  Identify and apply standard ethics and etiquette in  all academic </a:t>
            </a:r>
            <a:r>
              <a:rPr lang="en-GB" sz="2800" dirty="0" smtClean="0"/>
              <a:t>meetings/units</a:t>
            </a:r>
            <a:endParaRPr lang="en-GB" sz="2800" dirty="0"/>
          </a:p>
          <a:p>
            <a:endParaRPr lang="en-US" sz="2800" dirty="0" smtClean="0"/>
          </a:p>
          <a:p>
            <a:r>
              <a:rPr lang="en-US" sz="2800" dirty="0" smtClean="0"/>
              <a:t> </a:t>
            </a:r>
            <a:r>
              <a:rPr lang="en-US" sz="3600" b="1" dirty="0"/>
              <a:t>4. Contents </a:t>
            </a:r>
            <a:endParaRPr lang="en-GB" sz="3600" b="1" dirty="0"/>
          </a:p>
          <a:p>
            <a:r>
              <a:rPr lang="en-US" sz="2800" dirty="0" smtClean="0"/>
              <a:t>. </a:t>
            </a:r>
            <a:r>
              <a:rPr lang="en-US" sz="2800" b="1" dirty="0"/>
              <a:t>Introduction </a:t>
            </a:r>
            <a:endParaRPr lang="en-GB" sz="2800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sz="2800" dirty="0"/>
              <a:t>Why this presentation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800" dirty="0"/>
              <a:t>Examples of success </a:t>
            </a:r>
            <a:r>
              <a:rPr lang="en-GB" sz="2800" dirty="0" smtClean="0"/>
              <a:t>stories</a:t>
            </a:r>
          </a:p>
          <a:p>
            <a:r>
              <a:rPr lang="en-US" sz="3600" b="1" dirty="0" smtClean="0"/>
              <a:t>5. </a:t>
            </a:r>
            <a:r>
              <a:rPr lang="en-US" sz="2800" dirty="0" smtClean="0"/>
              <a:t> </a:t>
            </a:r>
            <a:r>
              <a:rPr lang="en-US" sz="3600" b="1" dirty="0" smtClean="0"/>
              <a:t>Teaching </a:t>
            </a:r>
            <a:r>
              <a:rPr lang="en-US" sz="3600" b="1" dirty="0"/>
              <a:t>and learning methods: </a:t>
            </a:r>
            <a:endParaRPr lang="en-GB" sz="3600" b="1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/>
              <a:t>learning and setting ground </a:t>
            </a:r>
            <a:r>
              <a:rPr lang="en-US" sz="2800" dirty="0" smtClean="0"/>
              <a:t>rules</a:t>
            </a:r>
            <a:r>
              <a:rPr lang="en-US" sz="2000" dirty="0" smtClean="0">
                <a:latin typeface="Bradley Hand ITC" pitchFamily="66" charset="0"/>
              </a:rPr>
              <a:t>….</a:t>
            </a:r>
            <a:r>
              <a:rPr lang="en-US" sz="2000" b="1" dirty="0" smtClean="0">
                <a:latin typeface="Bradley Hand ITC" pitchFamily="66" charset="0"/>
              </a:rPr>
              <a:t>defines acceptable classroom </a:t>
            </a:r>
            <a:r>
              <a:rPr lang="en-US" sz="2000" b="1" dirty="0" err="1" smtClean="0">
                <a:latin typeface="Bradley Hand ITC" pitchFamily="66" charset="0"/>
              </a:rPr>
              <a:t>behaviour</a:t>
            </a:r>
            <a:endParaRPr lang="en-US" sz="2800" b="1" dirty="0">
              <a:latin typeface="Bradley Hand ITC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preparing </a:t>
            </a:r>
            <a:r>
              <a:rPr lang="en-US" sz="2800" dirty="0"/>
              <a:t>for teaching </a:t>
            </a:r>
            <a:endParaRPr lang="en-GB" sz="28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/>
              <a:t>facilitating the integration of knowledge, skills and attitudes </a:t>
            </a:r>
            <a:r>
              <a:rPr lang="en-US" sz="2800" dirty="0" smtClean="0"/>
              <a:t>…videos, pictures, field tour </a:t>
            </a:r>
            <a:r>
              <a:rPr lang="en-US" sz="2800" dirty="0" err="1" smtClean="0"/>
              <a:t>etc</a:t>
            </a:r>
            <a:endParaRPr lang="en-GB" sz="28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/>
              <a:t>teaching and learning in groups </a:t>
            </a:r>
            <a:endParaRPr lang="en-GB" sz="28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33346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1950" y="285750"/>
            <a:ext cx="1085469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/>
              <a:t>seminars </a:t>
            </a:r>
            <a:r>
              <a:rPr lang="en-US" sz="3200" dirty="0"/>
              <a:t>and tutorials </a:t>
            </a:r>
            <a:endParaRPr lang="en-GB" sz="32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/>
              <a:t>computer based teaching and learning – information </a:t>
            </a:r>
            <a:r>
              <a:rPr lang="en-US" sz="3200" dirty="0" smtClean="0"/>
              <a:t>technology….links…www.</a:t>
            </a:r>
            <a:endParaRPr lang="en-GB" sz="3200" dirty="0"/>
          </a:p>
          <a:p>
            <a:endParaRPr lang="en-US" sz="2800" b="1" dirty="0" smtClean="0"/>
          </a:p>
          <a:p>
            <a:r>
              <a:rPr lang="en-US" sz="2800" b="1" dirty="0" smtClean="0"/>
              <a:t>6.</a:t>
            </a:r>
            <a:r>
              <a:rPr lang="en-US" sz="2800" dirty="0" smtClean="0"/>
              <a:t> </a:t>
            </a:r>
            <a:r>
              <a:rPr lang="en-US" sz="3200" b="1" dirty="0"/>
              <a:t>Topics: </a:t>
            </a:r>
            <a:endParaRPr lang="en-US" sz="3200" b="1" dirty="0" smtClean="0"/>
          </a:p>
          <a:p>
            <a:r>
              <a:rPr lang="en-US" sz="3200" dirty="0" smtClean="0"/>
              <a:t>Week 1;2;3;4;5;6;7;8;9;………15 </a:t>
            </a:r>
            <a:endParaRPr lang="en-GB" sz="3200" dirty="0"/>
          </a:p>
          <a:p>
            <a:r>
              <a:rPr lang="en-US" sz="3200" b="1" dirty="0"/>
              <a:t>6</a:t>
            </a:r>
            <a:r>
              <a:rPr lang="en-US" sz="3200" b="1" dirty="0" smtClean="0"/>
              <a:t>b</a:t>
            </a:r>
            <a:r>
              <a:rPr lang="en-US" sz="3200" b="1" dirty="0"/>
              <a:t>. descriptions of </a:t>
            </a:r>
            <a:r>
              <a:rPr lang="en-US" sz="3200" b="1" dirty="0" smtClean="0"/>
              <a:t>topics </a:t>
            </a:r>
            <a:r>
              <a:rPr lang="en-US" sz="3200" b="1" dirty="0"/>
              <a:t>using pictures, links, video clips, </a:t>
            </a:r>
            <a:r>
              <a:rPr lang="en-US" sz="3200" b="1" dirty="0" err="1" smtClean="0"/>
              <a:t>etc</a:t>
            </a:r>
            <a:endParaRPr lang="en-US" sz="3200" b="1" dirty="0" smtClean="0"/>
          </a:p>
          <a:p>
            <a:r>
              <a:rPr lang="en-US" sz="3200" b="1" dirty="0" smtClean="0"/>
              <a:t>6c Assignments, quiz/tests </a:t>
            </a:r>
            <a:r>
              <a:rPr lang="en-US" sz="3200" b="1" dirty="0" err="1"/>
              <a:t>etc</a:t>
            </a:r>
            <a:endParaRPr lang="en-GB" sz="3200" dirty="0"/>
          </a:p>
          <a:p>
            <a:r>
              <a:rPr lang="en-US" sz="2800" b="1" dirty="0"/>
              <a:t>7</a:t>
            </a:r>
            <a:r>
              <a:rPr lang="en-US" sz="2800" b="1" dirty="0" smtClean="0"/>
              <a:t>. </a:t>
            </a:r>
            <a:r>
              <a:rPr lang="en-US" sz="2800" b="1" dirty="0"/>
              <a:t>References, further reading and useful links </a:t>
            </a:r>
            <a:endParaRPr lang="en-GB" sz="2800" b="1" dirty="0"/>
          </a:p>
          <a:p>
            <a:r>
              <a:rPr lang="en-US" sz="2800" b="1" dirty="0" smtClean="0"/>
              <a:t>8. Acknowledgements </a:t>
            </a:r>
            <a:endParaRPr lang="en-GB" sz="2800" b="1" dirty="0"/>
          </a:p>
          <a:p>
            <a:r>
              <a:rPr lang="en-US" sz="2800" dirty="0"/>
              <a:t>Thanks must go to colleagues who have contributed towards </a:t>
            </a:r>
            <a:r>
              <a:rPr lang="en-US" sz="2800" dirty="0" smtClean="0"/>
              <a:t>module writing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9527891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772400" y="-102650"/>
            <a:ext cx="531795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 </a:t>
            </a:r>
            <a:r>
              <a:rPr lang="en-US" sz="4400" dirty="0" smtClean="0">
                <a:solidFill>
                  <a:srgbClr val="FF0000"/>
                </a:solidFill>
                <a:latin typeface="Arial Rounded MT Bold" pitchFamily="34" charset="0"/>
              </a:rPr>
              <a:t>Lecture</a:t>
            </a:r>
          </a:p>
          <a:p>
            <a:pPr algn="ctr"/>
            <a:r>
              <a:rPr lang="en-US" sz="4400" dirty="0" smtClean="0">
                <a:solidFill>
                  <a:srgbClr val="FF0000"/>
                </a:solidFill>
                <a:latin typeface="Arial Rounded MT Bold" pitchFamily="34" charset="0"/>
              </a:rPr>
              <a:t> note</a:t>
            </a:r>
            <a:endParaRPr lang="en-GB" sz="3200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6719" y="521752"/>
            <a:ext cx="597408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3200" dirty="0"/>
              <a:t>Reading out </a:t>
            </a:r>
            <a:r>
              <a:rPr lang="en-US" sz="3200" dirty="0" smtClean="0"/>
              <a:t>is </a:t>
            </a:r>
            <a:r>
              <a:rPr lang="en-US" sz="3200" dirty="0"/>
              <a:t>boring to </a:t>
            </a:r>
            <a:r>
              <a:rPr lang="en-US" sz="3200" dirty="0" smtClean="0"/>
              <a:t>students 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3200" dirty="0" smtClean="0"/>
              <a:t>More </a:t>
            </a:r>
            <a:r>
              <a:rPr lang="en-US" sz="3200" dirty="0"/>
              <a:t>time </a:t>
            </a:r>
            <a:r>
              <a:rPr lang="en-US" sz="3200" dirty="0" smtClean="0"/>
              <a:t>spent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3200" dirty="0" smtClean="0"/>
              <a:t>Explanation </a:t>
            </a:r>
            <a:r>
              <a:rPr lang="en-US" sz="3200" dirty="0"/>
              <a:t>not in </a:t>
            </a:r>
            <a:r>
              <a:rPr lang="en-US" sz="3200" dirty="0" smtClean="0"/>
              <a:t>details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3200" dirty="0" smtClean="0"/>
              <a:t>Students miss out key points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3200" dirty="0" smtClean="0"/>
              <a:t>Stressful </a:t>
            </a:r>
          </a:p>
          <a:p>
            <a:endParaRPr lang="en-US" sz="3200" dirty="0" smtClean="0"/>
          </a:p>
        </p:txBody>
      </p:sp>
      <p:pic>
        <p:nvPicPr>
          <p:cNvPr id="7" name="Picture 6" descr="https://static1.squarespace.com/static/50b365ffe4b0c512afb3c2a8/t/539aaecae4b0821f813ce6f9/1402646219450/?format=500w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622" y="3315729"/>
            <a:ext cx="4271009" cy="26765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-51211" y="5906254"/>
            <a:ext cx="121801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/>
              <a:t>writing it out in advance </a:t>
            </a:r>
            <a:r>
              <a:rPr lang="en-US" sz="3200" b="1" dirty="0" smtClean="0"/>
              <a:t>clarifies the 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>
                <a:solidFill>
                  <a:srgbClr val="FF0000"/>
                </a:solidFill>
              </a:rPr>
              <a:t>what and </a:t>
            </a:r>
            <a:r>
              <a:rPr lang="en-US" sz="3200" b="1" dirty="0" smtClean="0">
                <a:solidFill>
                  <a:srgbClr val="FF0000"/>
                </a:solidFill>
              </a:rPr>
              <a:t>how</a:t>
            </a:r>
            <a:r>
              <a:rPr lang="en-US" sz="3200" dirty="0" smtClean="0"/>
              <a:t>, </a:t>
            </a:r>
            <a:r>
              <a:rPr lang="en-US" sz="3200" b="1" dirty="0" smtClean="0"/>
              <a:t>timely delivery</a:t>
            </a:r>
            <a:endParaRPr lang="en-GB" sz="3200" b="1" dirty="0"/>
          </a:p>
        </p:txBody>
      </p:sp>
      <p:sp>
        <p:nvSpPr>
          <p:cNvPr id="3" name="Rectangle 2"/>
          <p:cNvSpPr/>
          <p:nvPr/>
        </p:nvSpPr>
        <p:spPr>
          <a:xfrm>
            <a:off x="6169013" y="1656176"/>
            <a:ext cx="59469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/>
              <a:t>Topic </a:t>
            </a:r>
            <a:r>
              <a:rPr lang="en-US" sz="3600" dirty="0"/>
              <a:t>details from the modules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2540822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346073"/>
            <a:ext cx="10515600" cy="1325563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rgbClr val="FF0000"/>
                </a:solidFill>
                <a:latin typeface="Arial Rounded MT Bold" pitchFamily="34" charset="0"/>
              </a:rPr>
              <a:t>Lecture note : Harvard model</a:t>
            </a:r>
            <a:endParaRPr lang="en-GB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11200" y="948680"/>
            <a:ext cx="1125728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Bradley Hand ITC" pitchFamily="66" charset="0"/>
              </a:rPr>
              <a:t>“The </a:t>
            </a:r>
            <a:r>
              <a:rPr lang="en-US" sz="3200" b="1" dirty="0">
                <a:latin typeface="Bradley Hand ITC" pitchFamily="66" charset="0"/>
              </a:rPr>
              <a:t>lecture notes will be uploaded here shortly after each </a:t>
            </a:r>
            <a:r>
              <a:rPr lang="en-US" sz="3200" b="1" dirty="0" smtClean="0">
                <a:latin typeface="Bradley Hand ITC" pitchFamily="66" charset="0"/>
              </a:rPr>
              <a:t>lecture”</a:t>
            </a:r>
            <a:r>
              <a:rPr lang="en-US" sz="3200" dirty="0" smtClean="0"/>
              <a:t>.</a:t>
            </a:r>
            <a:endParaRPr lang="en-GB" sz="3200" dirty="0"/>
          </a:p>
          <a:p>
            <a:r>
              <a:rPr lang="en-US" sz="3200" dirty="0"/>
              <a:t>Lecture 1 </a:t>
            </a:r>
            <a:r>
              <a:rPr lang="en-US" sz="3200" u="sng" dirty="0">
                <a:hlinkClick r:id="rId2"/>
              </a:rPr>
              <a:t>David </a:t>
            </a:r>
            <a:r>
              <a:rPr lang="en-US" sz="3200" u="sng" dirty="0" err="1">
                <a:hlinkClick r:id="rId2"/>
              </a:rPr>
              <a:t>Mond</a:t>
            </a:r>
            <a:r>
              <a:rPr lang="en-US" sz="3200" dirty="0"/>
              <a:t> and </a:t>
            </a:r>
            <a:r>
              <a:rPr lang="en-US" sz="3200" u="sng" dirty="0">
                <a:hlinkClick r:id="rId3"/>
              </a:rPr>
              <a:t>David </a:t>
            </a:r>
            <a:r>
              <a:rPr lang="en-US" sz="3200" u="sng" dirty="0" err="1">
                <a:hlinkClick r:id="rId3"/>
              </a:rPr>
              <a:t>Elmes</a:t>
            </a:r>
            <a:r>
              <a:rPr lang="en-US" sz="3200" u="sng" dirty="0">
                <a:hlinkClick r:id="rId3"/>
              </a:rPr>
              <a:t> </a:t>
            </a:r>
            <a:endParaRPr lang="en-GB" sz="3200" dirty="0"/>
          </a:p>
          <a:p>
            <a:r>
              <a:rPr lang="en-US" sz="3200" dirty="0"/>
              <a:t>Lecture 2 </a:t>
            </a:r>
            <a:r>
              <a:rPr lang="en-US" sz="3200" u="sng" dirty="0">
                <a:hlinkClick r:id="rId4"/>
              </a:rPr>
              <a:t>Michael Pounds</a:t>
            </a:r>
            <a:endParaRPr lang="en-GB" sz="3200" dirty="0"/>
          </a:p>
          <a:p>
            <a:r>
              <a:rPr lang="en-US" sz="3200" dirty="0"/>
              <a:t>Lecture 3 </a:t>
            </a:r>
            <a:r>
              <a:rPr lang="en-US" sz="3200" u="sng" dirty="0">
                <a:hlinkClick r:id="rId5"/>
              </a:rPr>
              <a:t>Michael Pounds</a:t>
            </a:r>
            <a:endParaRPr lang="en-GB" sz="3200" dirty="0"/>
          </a:p>
          <a:p>
            <a:r>
              <a:rPr lang="en-US" sz="3200" dirty="0"/>
              <a:t>Lecture 4 </a:t>
            </a:r>
            <a:r>
              <a:rPr lang="en-US" sz="3200" u="sng" dirty="0">
                <a:hlinkClick r:id="rId6"/>
              </a:rPr>
              <a:t>Andrew </a:t>
            </a:r>
            <a:r>
              <a:rPr lang="en-US" sz="3200" u="sng" dirty="0" err="1">
                <a:hlinkClick r:id="rId6"/>
              </a:rPr>
              <a:t>Levan</a:t>
            </a:r>
            <a:endParaRPr lang="en-GB" sz="3200" dirty="0"/>
          </a:p>
          <a:p>
            <a:r>
              <a:rPr lang="en-US" sz="3200" dirty="0"/>
              <a:t>Lecture 5 </a:t>
            </a:r>
            <a:r>
              <a:rPr lang="en-US" sz="3200" u="sng" dirty="0">
                <a:hlinkClick r:id="rId7"/>
              </a:rPr>
              <a:t>David </a:t>
            </a:r>
            <a:r>
              <a:rPr lang="en-US" sz="3200" u="sng" dirty="0" err="1">
                <a:hlinkClick r:id="rId7"/>
              </a:rPr>
              <a:t>Mond</a:t>
            </a:r>
            <a:r>
              <a:rPr lang="en-US" sz="3200" dirty="0"/>
              <a:t> and </a:t>
            </a:r>
            <a:r>
              <a:rPr lang="en-US" sz="3200" u="sng" dirty="0">
                <a:hlinkClick r:id="rId8"/>
              </a:rPr>
              <a:t>David </a:t>
            </a:r>
            <a:r>
              <a:rPr lang="en-US" sz="3200" u="sng" dirty="0" err="1">
                <a:hlinkClick r:id="rId8"/>
              </a:rPr>
              <a:t>Elmes</a:t>
            </a:r>
            <a:endParaRPr lang="en-GB" sz="3200" dirty="0"/>
          </a:p>
          <a:p>
            <a:r>
              <a:rPr lang="en-US" sz="3200" dirty="0"/>
              <a:t>Lecture 6 </a:t>
            </a:r>
            <a:r>
              <a:rPr lang="en-US" sz="3200" u="sng" dirty="0">
                <a:hlinkClick r:id="rId9"/>
              </a:rPr>
              <a:t>Alastair Smith</a:t>
            </a:r>
            <a:r>
              <a:rPr lang="en-US" sz="3200" dirty="0"/>
              <a:t>, </a:t>
            </a:r>
            <a:r>
              <a:rPr lang="en-US" sz="3200" u="sng" dirty="0">
                <a:hlinkClick r:id="rId10"/>
              </a:rPr>
              <a:t>Ben Richardson </a:t>
            </a:r>
            <a:r>
              <a:rPr lang="en-US" sz="3200" u="sng" dirty="0" err="1">
                <a:hlinkClick r:id="rId10"/>
              </a:rPr>
              <a:t>powerpoint</a:t>
            </a:r>
            <a:r>
              <a:rPr lang="en-US" sz="3200" dirty="0"/>
              <a:t> and </a:t>
            </a:r>
            <a:r>
              <a:rPr lang="en-US" sz="3200" u="sng" dirty="0">
                <a:hlinkClick r:id="rId11"/>
              </a:rPr>
              <a:t>Ben Richardson Lecture Notes</a:t>
            </a:r>
            <a:endParaRPr lang="en-GB" sz="3200" dirty="0"/>
          </a:p>
          <a:p>
            <a:r>
              <a:rPr lang="en-US" sz="3200" dirty="0"/>
              <a:t>Lecture 7 </a:t>
            </a:r>
            <a:r>
              <a:rPr lang="en-US" sz="3200" u="sng" dirty="0">
                <a:hlinkClick r:id="rId12"/>
              </a:rPr>
              <a:t>David </a:t>
            </a:r>
            <a:r>
              <a:rPr lang="en-US" sz="3200" u="sng" dirty="0" err="1">
                <a:hlinkClick r:id="rId12"/>
              </a:rPr>
              <a:t>Elmes</a:t>
            </a:r>
            <a:endParaRPr lang="en-GB" sz="3200" dirty="0"/>
          </a:p>
          <a:p>
            <a:r>
              <a:rPr lang="en-US" sz="3200" dirty="0"/>
              <a:t>Lecture 8 </a:t>
            </a:r>
            <a:r>
              <a:rPr lang="en-US" sz="3200" u="sng" dirty="0">
                <a:hlinkClick r:id="rId13"/>
              </a:rPr>
              <a:t>Alice </a:t>
            </a:r>
            <a:r>
              <a:rPr lang="en-US" sz="3200" u="sng" dirty="0" err="1" smtClean="0">
                <a:hlinkClick r:id="rId13"/>
              </a:rPr>
              <a:t>Mah</a:t>
            </a:r>
            <a:r>
              <a:rPr lang="en-US" sz="3200" u="sng" dirty="0" smtClean="0"/>
              <a:t> and</a:t>
            </a:r>
            <a:r>
              <a:rPr lang="en-US" sz="3200" dirty="0"/>
              <a:t> </a:t>
            </a:r>
            <a:r>
              <a:rPr lang="en-US" sz="3200" u="sng" dirty="0">
                <a:hlinkClick r:id="rId14"/>
              </a:rPr>
              <a:t>David </a:t>
            </a:r>
            <a:r>
              <a:rPr lang="en-US" sz="3200" u="sng" dirty="0" err="1">
                <a:hlinkClick r:id="rId14"/>
              </a:rPr>
              <a:t>Mond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0963055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34226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b="1" dirty="0" smtClean="0">
                <a:solidFill>
                  <a:srgbClr val="FF0000"/>
                </a:solidFill>
                <a:latin typeface="Arial Rounded MT Bold" pitchFamily="34" charset="0"/>
              </a:rPr>
              <a:t>Lecture Delivery : Performance Index</a:t>
            </a:r>
            <a:endParaRPr lang="en-GB" b="1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863" y="529426"/>
            <a:ext cx="9511334" cy="6062608"/>
          </a:xfrm>
        </p:spPr>
        <p:txBody>
          <a:bodyPr>
            <a:noAutofit/>
          </a:bodyPr>
          <a:lstStyle/>
          <a:p>
            <a:endParaRPr lang="en-GB" sz="3200" dirty="0" smtClean="0"/>
          </a:p>
          <a:p>
            <a:r>
              <a:rPr lang="en-GB" sz="3200" dirty="0" smtClean="0"/>
              <a:t>Clarity of instructional objectives</a:t>
            </a:r>
          </a:p>
          <a:p>
            <a:r>
              <a:rPr lang="en-GB" sz="3200" dirty="0" smtClean="0"/>
              <a:t>Quality of instruction</a:t>
            </a:r>
          </a:p>
          <a:p>
            <a:r>
              <a:rPr lang="en-GB" sz="3200" dirty="0" smtClean="0"/>
              <a:t>Teacher demonstration</a:t>
            </a:r>
          </a:p>
          <a:p>
            <a:r>
              <a:rPr lang="en-GB" sz="3200" dirty="0" smtClean="0"/>
              <a:t>Student participation</a:t>
            </a:r>
          </a:p>
          <a:p>
            <a:r>
              <a:rPr lang="en-GB" sz="3200" dirty="0" smtClean="0"/>
              <a:t>Guided practice</a:t>
            </a:r>
          </a:p>
          <a:p>
            <a:r>
              <a:rPr lang="en-GB" sz="3200" dirty="0" smtClean="0"/>
              <a:t>Differential reinforcement</a:t>
            </a:r>
          </a:p>
          <a:p>
            <a:r>
              <a:rPr lang="en-GB" sz="3200" dirty="0" smtClean="0"/>
              <a:t>Meta-cognitive strategies</a:t>
            </a:r>
          </a:p>
          <a:p>
            <a:r>
              <a:rPr lang="en-GB" sz="3200" dirty="0" smtClean="0"/>
              <a:t>Group tutorials</a:t>
            </a:r>
          </a:p>
          <a:p>
            <a:r>
              <a:rPr lang="en-GB" sz="3200" dirty="0" smtClean="0"/>
              <a:t>Corrective feedback</a:t>
            </a:r>
          </a:p>
          <a:p>
            <a:r>
              <a:rPr lang="en-GB" sz="3200" dirty="0" smtClean="0"/>
              <a:t>Cumulative review</a:t>
            </a:r>
          </a:p>
          <a:p>
            <a:endParaRPr lang="en-GB" sz="1400" dirty="0" smtClean="0"/>
          </a:p>
          <a:p>
            <a:endParaRPr lang="en-GB" sz="1400" dirty="0" smtClean="0"/>
          </a:p>
          <a:p>
            <a:endParaRPr lang="en-GB" sz="1400" dirty="0" smtClean="0"/>
          </a:p>
          <a:p>
            <a:endParaRPr lang="en-GB" sz="1400" dirty="0" smtClean="0"/>
          </a:p>
          <a:p>
            <a:endParaRPr lang="en-GB" sz="1400" dirty="0"/>
          </a:p>
        </p:txBody>
      </p:sp>
      <p:sp>
        <p:nvSpPr>
          <p:cNvPr id="4" name="Rectangle 3"/>
          <p:cNvSpPr/>
          <p:nvPr/>
        </p:nvSpPr>
        <p:spPr>
          <a:xfrm>
            <a:off x="6188234" y="6068814"/>
            <a:ext cx="36519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 smtClean="0">
                <a:latin typeface="Bradley Hand ITC" pitchFamily="66" charset="0"/>
              </a:rPr>
              <a:t>Source: US </a:t>
            </a:r>
            <a:r>
              <a:rPr lang="en-GB" sz="2800" b="1" dirty="0">
                <a:latin typeface="Bradley Hand ITC" pitchFamily="66" charset="0"/>
              </a:rPr>
              <a:t>GDK series</a:t>
            </a:r>
          </a:p>
        </p:txBody>
      </p:sp>
      <p:pic>
        <p:nvPicPr>
          <p:cNvPr id="5" name="Picture 2" descr="C:\Users\coaremu\Downloads\Learning devices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86" r="23141"/>
          <a:stretch/>
        </p:blipFill>
        <p:spPr bwMode="auto">
          <a:xfrm>
            <a:off x="9840197" y="1296264"/>
            <a:ext cx="2290844" cy="2406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54188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aching Practices">
            <a:hlinkClick r:id="rId2" tgtFrame="&quot;_blank&quot;"/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2"/>
          <a:stretch/>
        </p:blipFill>
        <p:spPr bwMode="auto">
          <a:xfrm>
            <a:off x="304800" y="873759"/>
            <a:ext cx="11844000" cy="586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1605280" y="179754"/>
            <a:ext cx="97739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dirty="0" smtClean="0"/>
              <a:t>Lecture delivery:  Performance Index</a:t>
            </a:r>
            <a:endParaRPr lang="en-GB" sz="4400" dirty="0"/>
          </a:p>
        </p:txBody>
      </p:sp>
      <p:sp>
        <p:nvSpPr>
          <p:cNvPr id="7" name="Rectangle 6"/>
          <p:cNvSpPr/>
          <p:nvPr/>
        </p:nvSpPr>
        <p:spPr>
          <a:xfrm>
            <a:off x="4888778" y="6353294"/>
            <a:ext cx="26613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>
                <a:latin typeface="Bradley Hand ITC" pitchFamily="66" charset="0"/>
              </a:rPr>
              <a:t>Source: US GDK series</a:t>
            </a:r>
          </a:p>
        </p:txBody>
      </p:sp>
    </p:spTree>
    <p:extLst>
      <p:ext uri="{BB962C8B-B14F-4D97-AF65-F5344CB8AC3E}">
        <p14:creationId xmlns:p14="http://schemas.microsoft.com/office/powerpoint/2010/main" val="5548153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5036" y="365127"/>
            <a:ext cx="4098763" cy="1325563"/>
          </a:xfrm>
        </p:spPr>
        <p:txBody>
          <a:bodyPr>
            <a:normAutofit fontScale="90000"/>
          </a:bodyPr>
          <a:lstStyle/>
          <a:p>
            <a:r>
              <a:rPr lang="en-GB" sz="4800" dirty="0" smtClean="0">
                <a:solidFill>
                  <a:srgbClr val="FF0000"/>
                </a:solidFill>
                <a:latin typeface="Arial Rounded MT Bold" pitchFamily="34" charset="0"/>
              </a:rPr>
              <a:t>Model Classroom</a:t>
            </a:r>
            <a:endParaRPr lang="en-GB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757" y="1560932"/>
            <a:ext cx="5775154" cy="4351338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en-GB" sz="3600" dirty="0" smtClean="0"/>
              <a:t>Voice</a:t>
            </a:r>
          </a:p>
          <a:p>
            <a:pPr>
              <a:buFont typeface="Wingdings" pitchFamily="2" charset="2"/>
              <a:buChar char="v"/>
            </a:pPr>
            <a:r>
              <a:rPr lang="en-GB" sz="3600" dirty="0" smtClean="0"/>
              <a:t>Connected learning</a:t>
            </a:r>
          </a:p>
          <a:p>
            <a:pPr>
              <a:buFont typeface="Wingdings" pitchFamily="2" charset="2"/>
              <a:buChar char="v"/>
            </a:pPr>
            <a:r>
              <a:rPr lang="en-GB" sz="3600" dirty="0" smtClean="0"/>
              <a:t>Choice</a:t>
            </a:r>
          </a:p>
          <a:p>
            <a:pPr>
              <a:buFont typeface="Wingdings" pitchFamily="2" charset="2"/>
              <a:buChar char="v"/>
            </a:pPr>
            <a:r>
              <a:rPr lang="en-GB" sz="3600" dirty="0" smtClean="0"/>
              <a:t>Time for reflection</a:t>
            </a:r>
          </a:p>
          <a:p>
            <a:pPr>
              <a:buFont typeface="Wingdings" pitchFamily="2" charset="2"/>
              <a:buChar char="v"/>
            </a:pPr>
            <a:r>
              <a:rPr lang="en-GB" sz="3600" dirty="0" smtClean="0"/>
              <a:t>Self Assessment</a:t>
            </a:r>
          </a:p>
          <a:p>
            <a:pPr>
              <a:buFont typeface="Wingdings" pitchFamily="2" charset="2"/>
              <a:buChar char="v"/>
            </a:pPr>
            <a:r>
              <a:rPr lang="en-GB" sz="3600" dirty="0" smtClean="0"/>
              <a:t>Critical thinking </a:t>
            </a:r>
          </a:p>
          <a:p>
            <a:pPr>
              <a:buFont typeface="Wingdings" pitchFamily="2" charset="2"/>
              <a:buChar char="v"/>
            </a:pPr>
            <a:r>
              <a:rPr lang="en-GB" sz="3600" dirty="0" smtClean="0"/>
              <a:t>Problem solving</a:t>
            </a:r>
          </a:p>
          <a:p>
            <a:pPr>
              <a:buFont typeface="Wingdings" pitchFamily="2" charset="2"/>
              <a:buChar char="v"/>
            </a:pPr>
            <a:r>
              <a:rPr lang="en-GB" sz="3600" dirty="0" smtClean="0"/>
              <a:t>Innovation</a:t>
            </a:r>
          </a:p>
          <a:p>
            <a:pPr>
              <a:buFont typeface="Wingdings" pitchFamily="2" charset="2"/>
              <a:buChar char="v"/>
            </a:pPr>
            <a:endParaRPr lang="en-GB" dirty="0" smtClean="0"/>
          </a:p>
          <a:p>
            <a:pPr>
              <a:buFont typeface="Wingdings" pitchFamily="2" charset="2"/>
              <a:buChar char="v"/>
            </a:pPr>
            <a:endParaRPr lang="en-GB" dirty="0" smtClean="0"/>
          </a:p>
          <a:p>
            <a:pPr>
              <a:buFont typeface="Wingdings" pitchFamily="2" charset="2"/>
              <a:buChar char="v"/>
            </a:pPr>
            <a:endParaRPr lang="en-GB" dirty="0"/>
          </a:p>
        </p:txBody>
      </p:sp>
      <p:sp>
        <p:nvSpPr>
          <p:cNvPr id="4" name="Right Arrow 3"/>
          <p:cNvSpPr/>
          <p:nvPr/>
        </p:nvSpPr>
        <p:spPr>
          <a:xfrm>
            <a:off x="4932950" y="2935706"/>
            <a:ext cx="2382252" cy="17084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8895859" y="5073122"/>
            <a:ext cx="2507418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srgbClr val="FF0000"/>
                </a:solidFill>
                <a:latin typeface="Arial Rounded MT Bold" pitchFamily="34" charset="0"/>
              </a:rPr>
              <a:t>Learner </a:t>
            </a:r>
            <a:endParaRPr lang="en-GB" sz="4400" dirty="0" smtClean="0">
              <a:solidFill>
                <a:srgbClr val="FF0000"/>
              </a:solidFill>
              <a:latin typeface="Arial Rounded MT Bold" pitchFamily="34" charset="0"/>
            </a:endParaRPr>
          </a:p>
          <a:p>
            <a:r>
              <a:rPr lang="en-GB" sz="4400" dirty="0" smtClean="0">
                <a:solidFill>
                  <a:srgbClr val="FF0000"/>
                </a:solidFill>
                <a:latin typeface="Arial Rounded MT Bold" pitchFamily="34" charset="0"/>
              </a:rPr>
              <a:t>focused</a:t>
            </a:r>
            <a:endParaRPr lang="en-GB" sz="4400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pic>
        <p:nvPicPr>
          <p:cNvPr id="6146" name="Picture 2" descr="Image result for connect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286" y="1812232"/>
            <a:ext cx="3836914" cy="3072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87838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365127"/>
            <a:ext cx="12192000" cy="1325563"/>
          </a:xfrm>
        </p:spPr>
        <p:txBody>
          <a:bodyPr/>
          <a:lstStyle/>
          <a:p>
            <a:pPr algn="ctr"/>
            <a:r>
              <a:rPr lang="en-GB" b="1" dirty="0" smtClean="0"/>
              <a:t>A TYPICAL WORLD CLASS CLASSROOM</a:t>
            </a:r>
            <a:endParaRPr lang="en-GB" b="1" dirty="0"/>
          </a:p>
        </p:txBody>
      </p:sp>
      <p:pic>
        <p:nvPicPr>
          <p:cNvPr id="1026" name="Picture 2" descr="C:\Users\coaremu\Downloads\Ideal classroo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2741"/>
            <a:ext cx="12192000" cy="508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06294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2465"/>
            <a:ext cx="5827295" cy="1325563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 </a:t>
            </a:r>
            <a:r>
              <a:rPr lang="en-GB" sz="5300" b="1" dirty="0" smtClean="0">
                <a:solidFill>
                  <a:srgbClr val="FF0000"/>
                </a:solidFill>
                <a:latin typeface="Arial Rounded MT Bold" pitchFamily="34" charset="0"/>
              </a:rPr>
              <a:t>Academic Quality:</a:t>
            </a:r>
            <a:br>
              <a:rPr lang="en-GB" sz="5300" b="1" dirty="0" smtClean="0">
                <a:solidFill>
                  <a:srgbClr val="FF0000"/>
                </a:solidFill>
                <a:latin typeface="Arial Rounded MT Bold" pitchFamily="34" charset="0"/>
              </a:rPr>
            </a:br>
            <a:r>
              <a:rPr lang="en-GB" sz="5300" b="1" dirty="0">
                <a:solidFill>
                  <a:srgbClr val="FF0000"/>
                </a:solidFill>
                <a:latin typeface="Arial Rounded MT Bold" pitchFamily="34" charset="0"/>
              </a:rPr>
              <a:t>	</a:t>
            </a:r>
            <a:r>
              <a:rPr lang="en-GB" sz="5300" b="1" dirty="0" smtClean="0">
                <a:solidFill>
                  <a:srgbClr val="FF0000"/>
                </a:solidFill>
                <a:latin typeface="Arial Rounded MT Bold" pitchFamily="34" charset="0"/>
              </a:rPr>
              <a:t>		</a:t>
            </a:r>
            <a:endParaRPr lang="en-GB" sz="5300" b="1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898918"/>
            <a:ext cx="1121664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/>
              <a:t>Demand </a:t>
            </a:r>
            <a:r>
              <a:rPr lang="en-US" sz="3600" b="1" dirty="0"/>
              <a:t>D</a:t>
            </a:r>
            <a:r>
              <a:rPr lang="en-US" sz="3600" b="1" dirty="0" smtClean="0"/>
              <a:t>riven Curriculum (DDC):</a:t>
            </a:r>
          </a:p>
          <a:p>
            <a:r>
              <a:rPr lang="en-US" sz="3600" b="1" dirty="0">
                <a:latin typeface="Bradley Hand ITC" pitchFamily="66" charset="0"/>
              </a:rPr>
              <a:t>Universities are rarely structured to facilitate learning and when they are, it is often done </a:t>
            </a:r>
            <a:r>
              <a:rPr lang="en-US" sz="3600" b="1" dirty="0" smtClean="0">
                <a:latin typeface="Bradley Hand ITC" pitchFamily="66" charset="0"/>
              </a:rPr>
              <a:t>in </a:t>
            </a:r>
            <a:r>
              <a:rPr lang="en-US" sz="3600" b="1" dirty="0">
                <a:latin typeface="Bradley Hand ITC" pitchFamily="66" charset="0"/>
              </a:rPr>
              <a:t>a limited way. </a:t>
            </a:r>
            <a:r>
              <a:rPr lang="en-US" sz="3600" b="1" dirty="0" smtClean="0">
                <a:latin typeface="Bradley Hand ITC" pitchFamily="66" charset="0"/>
              </a:rPr>
              <a:t>DDC provides a</a:t>
            </a:r>
            <a:endParaRPr lang="en-US" sz="3600" b="1" dirty="0">
              <a:latin typeface="Bradley Hand ITC" pitchFamily="66" charset="0"/>
            </a:endParaRPr>
          </a:p>
          <a:p>
            <a:r>
              <a:rPr lang="en-US" sz="3600" b="1" dirty="0" smtClean="0">
                <a:latin typeface="Bradley Hand ITC" pitchFamily="66" charset="0"/>
              </a:rPr>
              <a:t>theory </a:t>
            </a:r>
            <a:r>
              <a:rPr lang="en-US" sz="3600" b="1" dirty="0">
                <a:latin typeface="Bradley Hand ITC" pitchFamily="66" charset="0"/>
              </a:rPr>
              <a:t>and practice of learning and how universities can improve their quality and competence.</a:t>
            </a:r>
          </a:p>
          <a:p>
            <a:r>
              <a:rPr lang="en-US" sz="3600" b="1" dirty="0" smtClean="0">
                <a:latin typeface="Bradley Hand ITC" pitchFamily="66" charset="0"/>
              </a:rPr>
              <a:t>Our </a:t>
            </a:r>
            <a:r>
              <a:rPr lang="en-US" sz="3600" b="1" dirty="0">
                <a:latin typeface="Bradley Hand ITC" pitchFamily="66" charset="0"/>
              </a:rPr>
              <a:t>strategies include a curriculum design and timetable structure that challenges the very </a:t>
            </a:r>
            <a:r>
              <a:rPr lang="en-US" sz="3600" b="1" dirty="0" smtClean="0">
                <a:latin typeface="Bradley Hand ITC" pitchFamily="66" charset="0"/>
              </a:rPr>
              <a:t>silo </a:t>
            </a:r>
            <a:r>
              <a:rPr lang="en-US" sz="3600" b="1" dirty="0">
                <a:latin typeface="Bradley Hand ITC" pitchFamily="66" charset="0"/>
              </a:rPr>
              <a:t>curriculum areas and subjects often </a:t>
            </a:r>
            <a:r>
              <a:rPr lang="en-US" sz="3600" b="1" dirty="0" smtClean="0">
                <a:latin typeface="Bradley Hand ITC" pitchFamily="66" charset="0"/>
              </a:rPr>
              <a:t> driven by  universities</a:t>
            </a:r>
          </a:p>
          <a:p>
            <a:r>
              <a:rPr lang="en-US" sz="3200" b="1" dirty="0" smtClean="0">
                <a:latin typeface="Bradley Hand ITC" pitchFamily="66" charset="0"/>
              </a:rPr>
              <a:t>					…… </a:t>
            </a:r>
            <a:r>
              <a:rPr lang="en-US" sz="3200" b="1" dirty="0" err="1" smtClean="0">
                <a:latin typeface="Bradley Hand ITC" pitchFamily="66" charset="0"/>
              </a:rPr>
              <a:t>J.Browden</a:t>
            </a:r>
            <a:r>
              <a:rPr lang="en-US" sz="3200" b="1" dirty="0" smtClean="0">
                <a:latin typeface="Bradley Hand ITC" pitchFamily="66" charset="0"/>
              </a:rPr>
              <a:t> and </a:t>
            </a:r>
            <a:r>
              <a:rPr lang="en-GB" sz="3200" b="1" dirty="0" err="1" smtClean="0">
                <a:latin typeface="Bradley Hand ITC" pitchFamily="66" charset="0"/>
              </a:rPr>
              <a:t>Ference</a:t>
            </a:r>
            <a:r>
              <a:rPr lang="en-GB" sz="3200" b="1" dirty="0" smtClean="0">
                <a:latin typeface="Bradley Hand ITC" pitchFamily="66" charset="0"/>
              </a:rPr>
              <a:t> </a:t>
            </a:r>
            <a:r>
              <a:rPr lang="en-GB" sz="3200" b="1" dirty="0" err="1">
                <a:latin typeface="Bradley Hand ITC" pitchFamily="66" charset="0"/>
              </a:rPr>
              <a:t>Marton</a:t>
            </a:r>
            <a:endParaRPr lang="en-US" sz="3200" b="1" dirty="0" smtClean="0">
              <a:latin typeface="Bradley Hand ITC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30480" y="164270"/>
            <a:ext cx="340926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dirty="0">
                <a:solidFill>
                  <a:srgbClr val="FF0000"/>
                </a:solidFill>
                <a:latin typeface="Arial Rounded MT Bold" pitchFamily="34" charset="0"/>
              </a:rPr>
              <a:t>The place of </a:t>
            </a:r>
            <a:endParaRPr lang="en-GB" sz="4000" b="1" dirty="0" smtClean="0">
              <a:solidFill>
                <a:srgbClr val="FF0000"/>
              </a:solidFill>
              <a:latin typeface="Arial Rounded MT Bold" pitchFamily="34" charset="0"/>
            </a:endParaRPr>
          </a:p>
          <a:p>
            <a:r>
              <a:rPr lang="en-GB" sz="4000" b="1" dirty="0" smtClean="0">
                <a:solidFill>
                  <a:srgbClr val="FF0000"/>
                </a:solidFill>
                <a:latin typeface="Arial Rounded MT Bold" pitchFamily="34" charset="0"/>
              </a:rPr>
              <a:t>Curriculum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4052705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580240" y="2690336"/>
            <a:ext cx="6096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dirty="0" smtClean="0"/>
              <a:t>To </a:t>
            </a:r>
            <a:r>
              <a:rPr lang="en-US" sz="3200" dirty="0"/>
              <a:t>be a leading </a:t>
            </a:r>
            <a:r>
              <a:rPr lang="en-US" sz="4000" b="1" dirty="0">
                <a:solidFill>
                  <a:srgbClr val="FF0000"/>
                </a:solidFill>
              </a:rPr>
              <a:t>world class </a:t>
            </a:r>
            <a:r>
              <a:rPr lang="en-US" sz="4000" b="1" dirty="0" smtClean="0">
                <a:solidFill>
                  <a:srgbClr val="FF0000"/>
                </a:solidFill>
              </a:rPr>
              <a:t>university</a:t>
            </a:r>
            <a:r>
              <a:rPr lang="en-US" sz="3200" dirty="0"/>
              <a:t>, by spearheading an agrarian revolution on the African continent through the exploration of hidden treasures in mother-earth thereby restoring the dignity of the black race</a:t>
            </a:r>
            <a:r>
              <a:rPr lang="en-US" sz="3200" dirty="0" smtClean="0"/>
              <a:t>.</a:t>
            </a:r>
            <a:endParaRPr lang="en-GB" sz="3200" dirty="0"/>
          </a:p>
        </p:txBody>
      </p:sp>
      <p:pic>
        <p:nvPicPr>
          <p:cNvPr id="5" name="Picture 2" descr="C:\Users\coaremu\Downloads\VISION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59" y="0"/>
            <a:ext cx="4764265" cy="6734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624" y="0"/>
            <a:ext cx="7322375" cy="2648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367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5346032" cy="1325563"/>
          </a:xfrm>
        </p:spPr>
        <p:txBody>
          <a:bodyPr/>
          <a:lstStyle/>
          <a:p>
            <a:r>
              <a:rPr lang="en-GB" b="1" dirty="0">
                <a:solidFill>
                  <a:srgbClr val="FF0000"/>
                </a:solidFill>
                <a:latin typeface="Arial Rounded MT Bold" pitchFamily="34" charset="0"/>
              </a:rPr>
              <a:t>Academic Quality: </a:t>
            </a:r>
            <a:r>
              <a:rPr lang="en-GB" b="1" dirty="0" smtClean="0">
                <a:solidFill>
                  <a:srgbClr val="FF0000"/>
                </a:solidFill>
                <a:latin typeface="Arial Rounded MT Bold" pitchFamily="34" charset="0"/>
              </a:rPr>
              <a:t/>
            </a:r>
            <a:br>
              <a:rPr lang="en-GB" b="1" dirty="0" smtClean="0">
                <a:solidFill>
                  <a:srgbClr val="FF0000"/>
                </a:solidFill>
                <a:latin typeface="Arial Rounded MT Bold" pitchFamily="34" charset="0"/>
              </a:rPr>
            </a:b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336884" y="1588170"/>
            <a:ext cx="10010273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Effective and impactful curriculum </a:t>
            </a:r>
            <a:r>
              <a:rPr lang="en-US" sz="3600" dirty="0" smtClean="0"/>
              <a:t>should </a:t>
            </a:r>
            <a:r>
              <a:rPr lang="en-US" sz="3600" dirty="0"/>
              <a:t>provide </a:t>
            </a:r>
            <a:endParaRPr lang="en-US" sz="3600" dirty="0" smtClean="0"/>
          </a:p>
          <a:p>
            <a:pPr marL="457200" indent="-457200">
              <a:buFont typeface="Wingdings" pitchFamily="2" charset="2"/>
              <a:buChar char="q"/>
            </a:pPr>
            <a:r>
              <a:rPr lang="en-US" sz="3200" dirty="0" smtClean="0"/>
              <a:t>integrated </a:t>
            </a:r>
            <a:r>
              <a:rPr lang="en-US" sz="3200" dirty="0"/>
              <a:t>modules alongside more </a:t>
            </a:r>
            <a:r>
              <a:rPr lang="en-US" sz="3200" dirty="0">
                <a:solidFill>
                  <a:srgbClr val="FF0000"/>
                </a:solidFill>
              </a:rPr>
              <a:t>traditional </a:t>
            </a:r>
            <a:r>
              <a:rPr lang="en-US" sz="3200" dirty="0"/>
              <a:t>subject </a:t>
            </a:r>
            <a:r>
              <a:rPr lang="en-US" sz="3200" dirty="0" smtClean="0"/>
              <a:t>modules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US" sz="3200" dirty="0" smtClean="0"/>
              <a:t> </a:t>
            </a:r>
            <a:r>
              <a:rPr lang="en-US" sz="3200" dirty="0"/>
              <a:t>opportunities for significant </a:t>
            </a:r>
            <a:r>
              <a:rPr lang="en-US" sz="3200" dirty="0" smtClean="0"/>
              <a:t>directives </a:t>
            </a:r>
            <a:r>
              <a:rPr lang="en-US" sz="3200" dirty="0"/>
              <a:t>on passion driven projects. </a:t>
            </a:r>
            <a:endParaRPr lang="en-US" sz="3200" dirty="0" smtClean="0"/>
          </a:p>
          <a:p>
            <a:r>
              <a:rPr lang="en-US" sz="3200" dirty="0" smtClean="0"/>
              <a:t>Students </a:t>
            </a:r>
            <a:r>
              <a:rPr lang="en-US" sz="3200" dirty="0"/>
              <a:t>and teachers </a:t>
            </a:r>
            <a:r>
              <a:rPr lang="en-US" sz="3200" dirty="0" smtClean="0"/>
              <a:t>should </a:t>
            </a:r>
            <a:r>
              <a:rPr lang="en-US" sz="3200" dirty="0"/>
              <a:t>be encouraged to work collaboratively to share and move between spaces </a:t>
            </a:r>
            <a:r>
              <a:rPr lang="en-US" sz="3200" dirty="0" smtClean="0"/>
              <a:t>/locations in pursuit of demand driven curriculum </a:t>
            </a:r>
            <a:endParaRPr lang="en-GB" sz="3200" dirty="0"/>
          </a:p>
        </p:txBody>
      </p:sp>
      <p:sp>
        <p:nvSpPr>
          <p:cNvPr id="5" name="Rectangle 4"/>
          <p:cNvSpPr/>
          <p:nvPr/>
        </p:nvSpPr>
        <p:spPr>
          <a:xfrm>
            <a:off x="9076433" y="453026"/>
            <a:ext cx="308674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rgbClr val="FF0000"/>
                </a:solidFill>
                <a:latin typeface="Arial Rounded MT Bold" pitchFamily="34" charset="0"/>
              </a:rPr>
              <a:t>The place of </a:t>
            </a:r>
            <a:endParaRPr lang="en-GB" sz="3600" b="1" dirty="0" smtClean="0">
              <a:solidFill>
                <a:srgbClr val="FF0000"/>
              </a:solidFill>
              <a:latin typeface="Arial Rounded MT Bold" pitchFamily="34" charset="0"/>
            </a:endParaRPr>
          </a:p>
          <a:p>
            <a:r>
              <a:rPr lang="en-GB" sz="3600" b="1" dirty="0" smtClean="0">
                <a:solidFill>
                  <a:srgbClr val="FF0000"/>
                </a:solidFill>
                <a:latin typeface="Arial Rounded MT Bold" pitchFamily="34" charset="0"/>
              </a:rPr>
              <a:t>Curriculum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77933344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203833"/>
            <a:ext cx="5638800" cy="1325563"/>
          </a:xfrm>
        </p:spPr>
        <p:txBody>
          <a:bodyPr>
            <a:normAutofit/>
          </a:bodyPr>
          <a:lstStyle/>
          <a:p>
            <a:r>
              <a:rPr lang="en-GB" b="1" dirty="0" smtClean="0"/>
              <a:t> </a:t>
            </a:r>
            <a:r>
              <a:rPr lang="en-GB" sz="4000" b="1" dirty="0" smtClean="0">
                <a:solidFill>
                  <a:srgbClr val="FF0000"/>
                </a:solidFill>
                <a:latin typeface="Arial Rounded MT Bold" pitchFamily="34" charset="0"/>
              </a:rPr>
              <a:t>Academic quality: </a:t>
            </a:r>
            <a:br>
              <a:rPr lang="en-GB" sz="4000" b="1" dirty="0" smtClean="0">
                <a:solidFill>
                  <a:srgbClr val="FF0000"/>
                </a:solidFill>
                <a:latin typeface="Arial Rounded MT Bold" pitchFamily="34" charset="0"/>
              </a:rPr>
            </a:br>
            <a:endParaRPr lang="en-GB" sz="4000" b="1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240" y="1794069"/>
            <a:ext cx="11907520" cy="5377815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GB" dirty="0" smtClean="0"/>
              <a:t> </a:t>
            </a:r>
            <a:r>
              <a:rPr lang="en-GB" sz="3600" b="1" dirty="0" smtClean="0"/>
              <a:t>For quality and timely delivery of academic processes</a:t>
            </a:r>
            <a:endParaRPr lang="en-GB" b="1" dirty="0" smtClean="0"/>
          </a:p>
          <a:p>
            <a:r>
              <a:rPr lang="en-GB" sz="3600" dirty="0" smtClean="0"/>
              <a:t>Establishment and preservation of active academic culture is vital </a:t>
            </a:r>
          </a:p>
          <a:p>
            <a:r>
              <a:rPr lang="en-GB" sz="3600" dirty="0" smtClean="0"/>
              <a:t>Both faculty and students are monitored and evaluated….</a:t>
            </a:r>
            <a:r>
              <a:rPr lang="en-GB" sz="4000" dirty="0" smtClean="0">
                <a:solidFill>
                  <a:srgbClr val="FF0000"/>
                </a:solidFill>
              </a:rPr>
              <a:t>Tests/Quiz/Examination/ appraisals </a:t>
            </a:r>
            <a:r>
              <a:rPr lang="en-GB" sz="4000" dirty="0" err="1" smtClean="0">
                <a:solidFill>
                  <a:srgbClr val="FF0000"/>
                </a:solidFill>
              </a:rPr>
              <a:t>etc</a:t>
            </a:r>
            <a:endParaRPr lang="en-GB" sz="3600" dirty="0" smtClean="0">
              <a:solidFill>
                <a:srgbClr val="FF0000"/>
              </a:solidFill>
            </a:endParaRPr>
          </a:p>
          <a:p>
            <a:r>
              <a:rPr lang="en-GB" sz="3600" dirty="0" smtClean="0"/>
              <a:t>Quality </a:t>
            </a:r>
            <a:r>
              <a:rPr lang="en-GB" sz="3600" dirty="0"/>
              <a:t>A</a:t>
            </a:r>
            <a:r>
              <a:rPr lang="en-GB" sz="3600" dirty="0" smtClean="0"/>
              <a:t>ssurance Agency (QAA)…. A body that play oversight on all academic processes</a:t>
            </a:r>
          </a:p>
          <a:p>
            <a:r>
              <a:rPr lang="en-GB" sz="3600" dirty="0" smtClean="0"/>
              <a:t>Constant checks and review</a:t>
            </a:r>
          </a:p>
        </p:txBody>
      </p:sp>
      <p:sp>
        <p:nvSpPr>
          <p:cNvPr id="4" name="Rectangle 3"/>
          <p:cNvSpPr/>
          <p:nvPr/>
        </p:nvSpPr>
        <p:spPr>
          <a:xfrm>
            <a:off x="8045314" y="477089"/>
            <a:ext cx="393274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Arial Rounded MT Bold" pitchFamily="34" charset="0"/>
              </a:rPr>
              <a:t>Monitoring  and </a:t>
            </a:r>
            <a:endParaRPr lang="en-GB" sz="3200" b="1" dirty="0" smtClean="0">
              <a:solidFill>
                <a:srgbClr val="FF0000"/>
              </a:solidFill>
              <a:latin typeface="Arial Rounded MT Bold" pitchFamily="34" charset="0"/>
            </a:endParaRPr>
          </a:p>
          <a:p>
            <a:r>
              <a:rPr lang="en-GB" sz="3200" b="1" dirty="0" smtClean="0">
                <a:solidFill>
                  <a:srgbClr val="FF0000"/>
                </a:solidFill>
                <a:latin typeface="Arial Rounded MT Bold" pitchFamily="34" charset="0"/>
              </a:rPr>
              <a:t>evaluation </a:t>
            </a:r>
            <a:r>
              <a:rPr lang="en-GB" sz="3200" b="1" dirty="0">
                <a:solidFill>
                  <a:srgbClr val="FF0000"/>
                </a:solidFill>
                <a:latin typeface="Arial Rounded MT Bold" pitchFamily="34" charset="0"/>
              </a:rPr>
              <a:t>process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41303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>
                <a:solidFill>
                  <a:srgbClr val="FF0000"/>
                </a:solidFill>
                <a:latin typeface="Arial Rounded MT Bold" pitchFamily="34" charset="0"/>
              </a:rPr>
              <a:t>Academic Quality models: Landmark/Nigeria</a:t>
            </a:r>
            <a:endParaRPr lang="en-GB" b="1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4160" y="1928336"/>
            <a:ext cx="6784340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/>
              <a:t>NUC Benchmark for minimum academic standard (BMAS)</a:t>
            </a:r>
          </a:p>
          <a:p>
            <a:r>
              <a:rPr lang="en-GB" sz="3200" dirty="0" smtClean="0"/>
              <a:t>Decree </a:t>
            </a:r>
            <a:r>
              <a:rPr lang="en-GB" sz="3200" dirty="0"/>
              <a:t>act of no. 48 0f 1988 empowered NUC to lay down minimum standards for </a:t>
            </a:r>
            <a:r>
              <a:rPr lang="en-GB" sz="3200" dirty="0" smtClean="0"/>
              <a:t>programs taught </a:t>
            </a:r>
            <a:r>
              <a:rPr lang="en-GB" sz="3200" dirty="0"/>
              <a:t>in </a:t>
            </a:r>
            <a:r>
              <a:rPr lang="en-GB" sz="3200" dirty="0" smtClean="0"/>
              <a:t>Nigerian  Universities</a:t>
            </a:r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1026" name="Picture 2" descr="Regulatory Knowledge Program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375" y="3630612"/>
            <a:ext cx="1825625" cy="1825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coaremu\Downloads\image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5050" y="1965152"/>
            <a:ext cx="1479550" cy="1425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886532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-116133"/>
            <a:ext cx="3528762" cy="1325563"/>
          </a:xfrm>
        </p:spPr>
        <p:txBody>
          <a:bodyPr/>
          <a:lstStyle/>
          <a:p>
            <a:pPr algn="ctr"/>
            <a:r>
              <a:rPr lang="en-GB" b="1" dirty="0" smtClean="0">
                <a:solidFill>
                  <a:srgbClr val="FF0000"/>
                </a:solidFill>
                <a:latin typeface="Arial Rounded MT Bold" pitchFamily="34" charset="0"/>
              </a:rPr>
              <a:t>Harvard</a:t>
            </a:r>
            <a:endParaRPr lang="en-GB" b="1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5250" y="772038"/>
            <a:ext cx="7956488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Arial Rounded MT Bold" pitchFamily="34" charset="0"/>
              </a:rPr>
              <a:t>Quality Assurance/Quality Improvement (QA/QI) </a:t>
            </a:r>
            <a:r>
              <a:rPr lang="en-US" sz="3200" dirty="0" smtClean="0">
                <a:latin typeface="Arial Rounded MT Bold" pitchFamily="34" charset="0"/>
              </a:rPr>
              <a:t> agency</a:t>
            </a:r>
            <a:endParaRPr lang="en-US" sz="2800" dirty="0" smtClean="0"/>
          </a:p>
          <a:p>
            <a:pPr marL="457200" indent="-457200">
              <a:buFont typeface="Wingdings" pitchFamily="2" charset="2"/>
              <a:buChar char="Ø"/>
            </a:pPr>
            <a:r>
              <a:rPr lang="en-US" sz="3600" dirty="0" smtClean="0"/>
              <a:t>i</a:t>
            </a:r>
            <a:r>
              <a:rPr lang="en-US" sz="3600" b="1" dirty="0" smtClean="0"/>
              <a:t>nvestigate </a:t>
            </a:r>
            <a:r>
              <a:rPr lang="en-US" sz="3600" b="1" dirty="0"/>
              <a:t>institutional compliance with federal and state regulations governing</a:t>
            </a:r>
            <a:r>
              <a:rPr lang="en-US" sz="3600" dirty="0"/>
              <a:t> </a:t>
            </a:r>
            <a:r>
              <a:rPr lang="en-US" sz="3600" dirty="0" smtClean="0"/>
              <a:t>teaching and research</a:t>
            </a:r>
            <a:r>
              <a:rPr lang="en-US" sz="3600" dirty="0"/>
              <a:t>.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3600" b="1" dirty="0" smtClean="0"/>
              <a:t>provide </a:t>
            </a:r>
            <a:r>
              <a:rPr lang="en-US" sz="3600" dirty="0" smtClean="0"/>
              <a:t>support for education </a:t>
            </a:r>
            <a:r>
              <a:rPr lang="en-US" sz="3600" dirty="0"/>
              <a:t>and study management tools, and best </a:t>
            </a:r>
            <a:r>
              <a:rPr lang="en-US" sz="3600" dirty="0" smtClean="0"/>
              <a:t>practices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3600" dirty="0" smtClean="0"/>
              <a:t>Make recommendations </a:t>
            </a:r>
            <a:r>
              <a:rPr lang="en-US" sz="3600" dirty="0"/>
              <a:t>that go above and beyond mere </a:t>
            </a:r>
            <a:r>
              <a:rPr lang="en-US" sz="3600" dirty="0" smtClean="0"/>
              <a:t>compliance,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3600" b="1" dirty="0" smtClean="0"/>
              <a:t>emphasis</a:t>
            </a:r>
            <a:r>
              <a:rPr lang="en-US" sz="3600" dirty="0" smtClean="0"/>
              <a:t> </a:t>
            </a:r>
            <a:r>
              <a:rPr lang="en-US" sz="3600" dirty="0"/>
              <a:t>on improving efficiency.</a:t>
            </a:r>
          </a:p>
        </p:txBody>
      </p:sp>
      <p:sp>
        <p:nvSpPr>
          <p:cNvPr id="7" name="AutoShape 2" descr="Image result for harvard university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4" descr="Image result for harvard university log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6" descr="Image result for harvard university logo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3684" y="2284748"/>
            <a:ext cx="2713328" cy="2482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8051738" y="308648"/>
            <a:ext cx="424827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rgbClr val="FF0000"/>
                </a:solidFill>
                <a:latin typeface="Arial Rounded MT Bold" pitchFamily="34" charset="0"/>
              </a:rPr>
              <a:t>Academic Quality </a:t>
            </a:r>
            <a:endParaRPr lang="en-GB" sz="3600" b="1" dirty="0" smtClean="0">
              <a:solidFill>
                <a:srgbClr val="FF0000"/>
              </a:solidFill>
              <a:latin typeface="Arial Rounded MT Bold" pitchFamily="34" charset="0"/>
            </a:endParaRPr>
          </a:p>
          <a:p>
            <a:r>
              <a:rPr lang="en-GB" sz="3600" b="1" dirty="0" smtClean="0">
                <a:solidFill>
                  <a:srgbClr val="FF0000"/>
                </a:solidFill>
                <a:latin typeface="Arial Rounded MT Bold" pitchFamily="34" charset="0"/>
              </a:rPr>
              <a:t>models</a:t>
            </a:r>
            <a:r>
              <a:rPr lang="en-GB" sz="3600" b="1" dirty="0">
                <a:solidFill>
                  <a:srgbClr val="FF0000"/>
                </a:solidFill>
                <a:latin typeface="Arial Rounded MT Bold" pitchFamily="34" charset="0"/>
              </a:rPr>
              <a:t>: 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87980380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4160" y="454475"/>
            <a:ext cx="7755890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Quality </a:t>
            </a:r>
            <a:r>
              <a:rPr lang="en-US" sz="3600" b="1" dirty="0" smtClean="0">
                <a:solidFill>
                  <a:srgbClr val="FF0000"/>
                </a:solidFill>
              </a:rPr>
              <a:t>Assurance Agency (QAA</a:t>
            </a:r>
            <a:r>
              <a:rPr lang="en-US" sz="3600" b="1" dirty="0">
                <a:solidFill>
                  <a:srgbClr val="FF0000"/>
                </a:solidFill>
              </a:rPr>
              <a:t>)</a:t>
            </a:r>
            <a:r>
              <a:rPr lang="en-US" sz="3600" b="1" dirty="0"/>
              <a:t>. </a:t>
            </a:r>
            <a:endParaRPr lang="en-US" sz="3600" b="1" dirty="0" smtClean="0"/>
          </a:p>
          <a:p>
            <a:r>
              <a:rPr lang="en-US" sz="3600" dirty="0" smtClean="0"/>
              <a:t>Established </a:t>
            </a:r>
            <a:r>
              <a:rPr lang="en-US" sz="3600" dirty="0"/>
              <a:t>in 1997 </a:t>
            </a:r>
            <a:r>
              <a:rPr lang="en-US" sz="3600" dirty="0" smtClean="0"/>
              <a:t>to </a:t>
            </a:r>
            <a:r>
              <a:rPr lang="en-US" sz="3600" dirty="0"/>
              <a:t>safeguard the public interest </a:t>
            </a:r>
            <a:r>
              <a:rPr lang="en-US" sz="3600" dirty="0" smtClean="0"/>
              <a:t>in: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3600" dirty="0" smtClean="0"/>
              <a:t>sound </a:t>
            </a:r>
            <a:r>
              <a:rPr lang="en-US" sz="3600" dirty="0"/>
              <a:t>standards of higher education </a:t>
            </a:r>
            <a:r>
              <a:rPr lang="en-US" sz="3600" dirty="0" smtClean="0"/>
              <a:t>qualifications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3600" dirty="0" smtClean="0"/>
              <a:t>continuous </a:t>
            </a:r>
            <a:r>
              <a:rPr lang="en-US" sz="3600" dirty="0"/>
              <a:t>improvement in the management of </a:t>
            </a:r>
            <a:r>
              <a:rPr lang="en-US" sz="3600" dirty="0" smtClean="0"/>
              <a:t>the quality </a:t>
            </a:r>
            <a:r>
              <a:rPr lang="en-US" sz="3600" dirty="0"/>
              <a:t>of higher education</a:t>
            </a:r>
            <a:r>
              <a:rPr lang="en-US" sz="3600" dirty="0" smtClean="0"/>
              <a:t>. Has 12 frameworks </a:t>
            </a:r>
          </a:p>
          <a:p>
            <a:endParaRPr lang="en-US" sz="3600" b="1" dirty="0"/>
          </a:p>
          <a:p>
            <a:r>
              <a:rPr lang="en-GB" sz="2800" b="1" dirty="0" smtClean="0"/>
              <a:t>Quality assurance framework / Teaching quality: </a:t>
            </a:r>
          </a:p>
          <a:p>
            <a:endParaRPr lang="en-GB" sz="2800" b="1" dirty="0"/>
          </a:p>
          <a:p>
            <a:r>
              <a:rPr lang="en-GB" sz="2400" dirty="0" smtClean="0"/>
              <a:t>http</a:t>
            </a:r>
            <a:r>
              <a:rPr lang="en-GB" sz="2400" dirty="0"/>
              <a:t>://www.hefce.ac.uk/pubs/hefce/2006/06_45</a:t>
            </a:r>
          </a:p>
        </p:txBody>
      </p:sp>
      <p:sp>
        <p:nvSpPr>
          <p:cNvPr id="7" name="AutoShape 2" descr="Image result for oxford university quality assuran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4" descr="Image result for oxford university quality assuranc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6" descr="Image result for oxford university quality assuranc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7675" y="2190750"/>
            <a:ext cx="3990976" cy="2762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196990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4187" y="612845"/>
            <a:ext cx="681787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/>
              <a:t>ADMISSIONS </a:t>
            </a:r>
          </a:p>
          <a:p>
            <a:r>
              <a:rPr lang="en-GB" sz="2000" b="1" dirty="0"/>
              <a:t>2. INDUCTION </a:t>
            </a:r>
          </a:p>
          <a:p>
            <a:r>
              <a:rPr lang="en-US" sz="2000" b="1" dirty="0"/>
              <a:t>3. COURSE DESIGN, APPROVAL, MONITORING AND REVIEW </a:t>
            </a:r>
          </a:p>
          <a:p>
            <a:r>
              <a:rPr lang="en-GB" sz="2000" b="1" dirty="0"/>
              <a:t>5. STUDENT FEEDBACK </a:t>
            </a:r>
          </a:p>
          <a:p>
            <a:r>
              <a:rPr lang="en-US" sz="2000" b="1" dirty="0"/>
              <a:t>6. STUDENT COMPLAINTS AND APPEALS </a:t>
            </a:r>
          </a:p>
          <a:p>
            <a:r>
              <a:rPr lang="en-GB" sz="2000" b="1" dirty="0"/>
              <a:t>7. STATISTICAL INFORMATION </a:t>
            </a:r>
          </a:p>
          <a:p>
            <a:r>
              <a:rPr lang="en-GB" sz="2000" b="1" dirty="0"/>
              <a:t>8. EXTERNAL INPUT </a:t>
            </a:r>
          </a:p>
          <a:p>
            <a:r>
              <a:rPr lang="en-US" sz="2000" b="1" dirty="0"/>
              <a:t>9. </a:t>
            </a:r>
            <a:r>
              <a:rPr lang="en-US" sz="2000" b="1" dirty="0">
                <a:solidFill>
                  <a:srgbClr val="FF0000"/>
                </a:solidFill>
              </a:rPr>
              <a:t>QUALITY ENHANCEMENT IN LEARNING AND TEACHING </a:t>
            </a:r>
          </a:p>
          <a:p>
            <a:r>
              <a:rPr lang="en-US" sz="2000" b="1" dirty="0"/>
              <a:t>10. MONITORING OF TEACHING </a:t>
            </a:r>
          </a:p>
          <a:p>
            <a:r>
              <a:rPr lang="en-US" sz="2000" b="1" dirty="0"/>
              <a:t>11. POSTGRADUATE RESEARCH DEGREES </a:t>
            </a:r>
          </a:p>
          <a:p>
            <a:r>
              <a:rPr lang="en-US" sz="2000" b="1" dirty="0"/>
              <a:t>12. COLLABORATIVE PROVISION AND PLACEMENT LEARNING </a:t>
            </a:r>
          </a:p>
          <a:p>
            <a:r>
              <a:rPr lang="en-US" sz="2000" b="1" dirty="0"/>
              <a:t>ANNEXE A: UNDERGRADUATE ADMISSIONS – COMMON FRAMEWORK </a:t>
            </a:r>
          </a:p>
          <a:p>
            <a:r>
              <a:rPr lang="en-US" sz="2000" b="1" dirty="0"/>
              <a:t>ANNEXE B: GRADUATE ADMISSIONS – POLICY AND GUIDANCE </a:t>
            </a:r>
          </a:p>
          <a:p>
            <a:r>
              <a:rPr lang="fr-FR" sz="2000" b="1" dirty="0"/>
              <a:t>ANNEXE C: EXAMINATIONS – QAA PRECEPTS </a:t>
            </a:r>
          </a:p>
          <a:p>
            <a:r>
              <a:rPr lang="en-US" sz="2000" b="1" dirty="0"/>
              <a:t>ANNEXE D: PRECEPTS FROM QAA CODE OF PRACTICE SECTION </a:t>
            </a:r>
          </a:p>
          <a:p>
            <a:r>
              <a:rPr lang="en-GB" sz="2000" b="1" dirty="0"/>
              <a:t>‘EXTERNAL EXAMINING</a:t>
            </a:r>
            <a:r>
              <a:rPr lang="en-GB" sz="2000" b="1" dirty="0" smtClean="0"/>
              <a:t>’</a:t>
            </a:r>
            <a:endParaRPr lang="en-GB" sz="2000" dirty="0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7974" y="2238876"/>
            <a:ext cx="3990976" cy="2762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8835265" y="428963"/>
            <a:ext cx="181011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 </a:t>
            </a:r>
            <a:r>
              <a:rPr lang="en-GB" sz="5400" b="1" dirty="0">
                <a:solidFill>
                  <a:srgbClr val="FF0000"/>
                </a:solidFill>
                <a:latin typeface="Arial Rounded MT Bold" pitchFamily="34" charset="0"/>
              </a:rPr>
              <a:t>QAH</a:t>
            </a:r>
            <a:endParaRPr lang="en-GB" sz="5400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07159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89860"/>
            <a:ext cx="11639550" cy="5603875"/>
          </a:xfrm>
        </p:spPr>
        <p:txBody>
          <a:bodyPr>
            <a:noAutofit/>
          </a:bodyPr>
          <a:lstStyle/>
          <a:p>
            <a:r>
              <a:rPr lang="en-GB" sz="3600" b="1" dirty="0" smtClean="0"/>
              <a:t>Princeton University</a:t>
            </a:r>
            <a:r>
              <a:rPr lang="en-GB" sz="3600" b="1" dirty="0"/>
              <a:t> </a:t>
            </a:r>
            <a:r>
              <a:rPr lang="en-GB" sz="3600" b="1" dirty="0" smtClean="0"/>
              <a:t>			5:1</a:t>
            </a:r>
          </a:p>
          <a:p>
            <a:r>
              <a:rPr lang="en-GB" sz="3600" b="1" dirty="0" smtClean="0"/>
              <a:t>California Institute of tech 		3 :1</a:t>
            </a:r>
          </a:p>
          <a:p>
            <a:r>
              <a:rPr lang="en-GB" sz="3600" b="1" dirty="0" smtClean="0"/>
              <a:t>Harvard 					7:1</a:t>
            </a:r>
          </a:p>
          <a:p>
            <a:r>
              <a:rPr lang="en-GB" sz="3600" b="1" dirty="0" smtClean="0"/>
              <a:t>Yale						6 :1</a:t>
            </a:r>
          </a:p>
          <a:p>
            <a:r>
              <a:rPr lang="en-GB" sz="3600" b="1" dirty="0" smtClean="0">
                <a:solidFill>
                  <a:srgbClr val="FF0000"/>
                </a:solidFill>
              </a:rPr>
              <a:t>‘’’’’’’’’’’’’’’’’’’’’’’’’’’’’’’’’’’’’’’’’’’’’’’’’’’’’’’’’’’’’’’’’’’’’’</a:t>
            </a:r>
          </a:p>
          <a:p>
            <a:r>
              <a:rPr lang="en-GB" sz="3600" dirty="0" err="1" smtClean="0"/>
              <a:t>Soka</a:t>
            </a:r>
            <a:r>
              <a:rPr lang="en-GB" sz="3600" dirty="0" smtClean="0"/>
              <a:t> </a:t>
            </a:r>
            <a:r>
              <a:rPr lang="en-GB" sz="3600" dirty="0" err="1" smtClean="0"/>
              <a:t>Univ</a:t>
            </a:r>
            <a:endParaRPr lang="en-GB" sz="3600" dirty="0" smtClean="0"/>
          </a:p>
          <a:p>
            <a:r>
              <a:rPr lang="en-GB" sz="3600" dirty="0" smtClean="0"/>
              <a:t>Pomona College, </a:t>
            </a:r>
          </a:p>
          <a:p>
            <a:r>
              <a:rPr lang="en-GB" sz="3600" dirty="0" smtClean="0"/>
              <a:t>Univ. of Richmond </a:t>
            </a:r>
            <a:r>
              <a:rPr lang="en-GB" sz="3600" dirty="0"/>
              <a:t>	</a:t>
            </a:r>
            <a:r>
              <a:rPr lang="en-GB" sz="3600" dirty="0" smtClean="0"/>
              <a:t>				</a:t>
            </a:r>
          </a:p>
          <a:p>
            <a:pPr marL="0" indent="0">
              <a:buNone/>
            </a:pPr>
            <a:r>
              <a:rPr lang="en-GB" sz="3600" dirty="0" err="1" smtClean="0"/>
              <a:t>Studnt</a:t>
            </a:r>
            <a:r>
              <a:rPr lang="en-GB" sz="3600" dirty="0"/>
              <a:t> </a:t>
            </a:r>
            <a:r>
              <a:rPr lang="en-GB" sz="3600" dirty="0" smtClean="0"/>
              <a:t>:Faculty ratio vary across the world, </a:t>
            </a:r>
            <a:r>
              <a:rPr lang="en-GB" sz="3600" dirty="0" err="1" smtClean="0"/>
              <a:t>averagelly</a:t>
            </a:r>
            <a:r>
              <a:rPr lang="en-GB" sz="3600" dirty="0" smtClean="0"/>
              <a:t>, </a:t>
            </a:r>
            <a:r>
              <a:rPr lang="en-GB" sz="3600" b="1" dirty="0" smtClean="0"/>
              <a:t>18 :1 </a:t>
            </a:r>
            <a:r>
              <a:rPr lang="en-GB" sz="3600" dirty="0" smtClean="0"/>
              <a:t>is common in US</a:t>
            </a:r>
          </a:p>
        </p:txBody>
      </p:sp>
      <p:sp>
        <p:nvSpPr>
          <p:cNvPr id="4" name="Rectangle 3"/>
          <p:cNvSpPr/>
          <p:nvPr/>
        </p:nvSpPr>
        <p:spPr>
          <a:xfrm>
            <a:off x="6445939" y="4139684"/>
            <a:ext cx="8050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 smtClean="0"/>
              <a:t>8 :1</a:t>
            </a:r>
            <a:endParaRPr lang="en-GB" sz="3200" b="1" dirty="0"/>
          </a:p>
        </p:txBody>
      </p:sp>
      <p:sp>
        <p:nvSpPr>
          <p:cNvPr id="5" name="Rectangle 4"/>
          <p:cNvSpPr/>
          <p:nvPr/>
        </p:nvSpPr>
        <p:spPr>
          <a:xfrm>
            <a:off x="8973194" y="934286"/>
            <a:ext cx="321880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b="1" dirty="0">
                <a:solidFill>
                  <a:srgbClr val="FF0000"/>
                </a:solidFill>
                <a:latin typeface="Arial Rounded MT Bold" pitchFamily="34" charset="0"/>
              </a:rPr>
              <a:t>Student </a:t>
            </a:r>
            <a:r>
              <a:rPr lang="en-GB" sz="4000" b="1" dirty="0" smtClean="0">
                <a:solidFill>
                  <a:srgbClr val="FF0000"/>
                </a:solidFill>
                <a:latin typeface="Arial Rounded MT Bold" pitchFamily="34" charset="0"/>
              </a:rPr>
              <a:t>:</a:t>
            </a:r>
          </a:p>
          <a:p>
            <a:r>
              <a:rPr lang="en-GB" sz="4000" b="1" dirty="0" smtClean="0">
                <a:solidFill>
                  <a:srgbClr val="FF0000"/>
                </a:solidFill>
                <a:latin typeface="Arial Rounded MT Bold" pitchFamily="34" charset="0"/>
              </a:rPr>
              <a:t>	faculty 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77815511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884" y="365127"/>
            <a:ext cx="5220636" cy="1325563"/>
          </a:xfrm>
        </p:spPr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  <a:latin typeface="Arial Rounded MT Bold" pitchFamily="34" charset="0"/>
              </a:rPr>
              <a:t>Academic Quality</a:t>
            </a:r>
            <a:endParaRPr lang="en-GB" b="1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350" y="1754827"/>
            <a:ext cx="4838700" cy="496956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3600" b="1" dirty="0" smtClean="0"/>
              <a:t>A mentor:</a:t>
            </a:r>
          </a:p>
          <a:p>
            <a:r>
              <a:rPr lang="en-GB" sz="3600" dirty="0" smtClean="0"/>
              <a:t>Willing to share</a:t>
            </a:r>
          </a:p>
          <a:p>
            <a:r>
              <a:rPr lang="en-GB" sz="3600" dirty="0" smtClean="0"/>
              <a:t>Demonstrates positive attitude at all turns</a:t>
            </a:r>
          </a:p>
          <a:p>
            <a:r>
              <a:rPr lang="en-GB" sz="3600" dirty="0" smtClean="0"/>
              <a:t>Embraces power of goal setting</a:t>
            </a:r>
          </a:p>
          <a:p>
            <a:r>
              <a:rPr lang="en-GB" sz="3600" dirty="0" smtClean="0"/>
              <a:t>A model to follow…records of success, </a:t>
            </a:r>
          </a:p>
          <a:p>
            <a:endParaRPr lang="en-GB" dirty="0"/>
          </a:p>
        </p:txBody>
      </p: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5557520" y="1467852"/>
            <a:ext cx="6234430" cy="5165556"/>
            <a:chOff x="762000" y="1676400"/>
            <a:chExt cx="5486400" cy="4114800"/>
          </a:xfrm>
        </p:grpSpPr>
        <p:grpSp>
          <p:nvGrpSpPr>
            <p:cNvPr id="5" name="Group 5"/>
            <p:cNvGrpSpPr>
              <a:grpSpLocks/>
            </p:cNvGrpSpPr>
            <p:nvPr/>
          </p:nvGrpSpPr>
          <p:grpSpPr bwMode="auto">
            <a:xfrm>
              <a:off x="762000" y="1676400"/>
              <a:ext cx="5486400" cy="4114800"/>
              <a:chOff x="762000" y="1676400"/>
              <a:chExt cx="5486400" cy="4114800"/>
            </a:xfrm>
          </p:grpSpPr>
          <p:pic>
            <p:nvPicPr>
              <p:cNvPr id="7" name="Picture 3" descr="C:\Users\aremu\Desktop\SPS px 2\SPS Px 8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2000" y="1676400"/>
                <a:ext cx="5486400" cy="411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" name="Rectangle 7"/>
              <p:cNvSpPr/>
              <p:nvPr/>
            </p:nvSpPr>
            <p:spPr>
              <a:xfrm>
                <a:off x="762000" y="1676400"/>
                <a:ext cx="1371600" cy="228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6" name="Rectangle 5"/>
            <p:cNvSpPr/>
            <p:nvPr/>
          </p:nvSpPr>
          <p:spPr>
            <a:xfrm>
              <a:off x="4724400" y="1676400"/>
              <a:ext cx="15240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9" name="Rectangle 8"/>
          <p:cNvSpPr/>
          <p:nvPr/>
        </p:nvSpPr>
        <p:spPr>
          <a:xfrm>
            <a:off x="8882556" y="356774"/>
            <a:ext cx="30028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dirty="0">
                <a:solidFill>
                  <a:srgbClr val="FF0000"/>
                </a:solidFill>
                <a:latin typeface="Arial Rounded MT Bold" pitchFamily="34" charset="0"/>
              </a:rPr>
              <a:t>mentorship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49863583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682692" y="332711"/>
            <a:ext cx="433484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 Rounded MT Bold" pitchFamily="34" charset="0"/>
              </a:rPr>
              <a:t>LEADERSHIP </a:t>
            </a:r>
            <a:r>
              <a:rPr lang="en-US" sz="3600" dirty="0" smtClean="0">
                <a:solidFill>
                  <a:srgbClr val="FF0000"/>
                </a:solidFill>
                <a:latin typeface="Arial Rounded MT Bold" pitchFamily="34" charset="0"/>
              </a:rPr>
              <a:t>AND</a:t>
            </a:r>
          </a:p>
          <a:p>
            <a:r>
              <a:rPr lang="en-US" sz="3600" dirty="0" smtClean="0">
                <a:solidFill>
                  <a:srgbClr val="FF0000"/>
                </a:solidFill>
                <a:latin typeface="Arial Rounded MT Bold" pitchFamily="34" charset="0"/>
              </a:rPr>
              <a:t> SERVICE</a:t>
            </a:r>
            <a:endParaRPr lang="en-US" sz="3600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2414" y="862097"/>
            <a:ext cx="4464427" cy="57554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 Rounded MT Bold" pitchFamily="34" charset="0"/>
              </a:rPr>
              <a:t>A Leader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3600" dirty="0" smtClean="0">
                <a:latin typeface="Arial Rounded MT Bold" pitchFamily="34" charset="0"/>
              </a:rPr>
              <a:t>Knowledgeable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3600" dirty="0" smtClean="0">
                <a:latin typeface="Arial Rounded MT Bold" pitchFamily="34" charset="0"/>
              </a:rPr>
              <a:t>Reliable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3600" dirty="0" smtClean="0">
                <a:latin typeface="Arial Rounded MT Bold" pitchFamily="34" charset="0"/>
              </a:rPr>
              <a:t>Proactive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3600" dirty="0" smtClean="0">
                <a:latin typeface="Arial Rounded MT Bold" pitchFamily="34" charset="0"/>
              </a:rPr>
              <a:t>Prompt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3600" dirty="0" smtClean="0">
                <a:latin typeface="Arial Rounded MT Bold" pitchFamily="34" charset="0"/>
              </a:rPr>
              <a:t>Available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3600" dirty="0" smtClean="0">
                <a:latin typeface="Arial Rounded MT Bold" pitchFamily="34" charset="0"/>
              </a:rPr>
              <a:t>Not fault finding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3600" dirty="0" smtClean="0">
                <a:latin typeface="Arial Rounded MT Bold" pitchFamily="34" charset="0"/>
              </a:rPr>
              <a:t>Large hearted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3600" dirty="0" smtClean="0">
                <a:latin typeface="Arial Rounded MT Bold" pitchFamily="34" charset="0"/>
              </a:rPr>
              <a:t>Feedbacks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3600" dirty="0" smtClean="0">
                <a:latin typeface="Arial Rounded MT Bold" pitchFamily="34" charset="0"/>
              </a:rPr>
              <a:t>Role model</a:t>
            </a:r>
            <a:endParaRPr lang="en-GB" sz="3600" dirty="0"/>
          </a:p>
        </p:txBody>
      </p:sp>
      <p:sp>
        <p:nvSpPr>
          <p:cNvPr id="2" name="Rectangle 1"/>
          <p:cNvSpPr/>
          <p:nvPr/>
        </p:nvSpPr>
        <p:spPr>
          <a:xfrm>
            <a:off x="298266" y="284585"/>
            <a:ext cx="47339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dirty="0">
                <a:solidFill>
                  <a:srgbClr val="FF0000"/>
                </a:solidFill>
                <a:latin typeface="Arial Rounded MT Bold" pitchFamily="34" charset="0"/>
              </a:rPr>
              <a:t>Academic </a:t>
            </a:r>
            <a:r>
              <a:rPr lang="en-GB" sz="4000" b="1" dirty="0" smtClean="0">
                <a:solidFill>
                  <a:srgbClr val="FF0000"/>
                </a:solidFill>
                <a:latin typeface="Arial Rounded MT Bold" pitchFamily="34" charset="0"/>
              </a:rPr>
              <a:t>Quality: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71709222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03153"/>
            <a:ext cx="8446168" cy="56789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b="1" dirty="0" smtClean="0">
                <a:solidFill>
                  <a:srgbClr val="FF0000"/>
                </a:solidFill>
                <a:latin typeface="Arial Rounded MT Bold" pitchFamily="34" charset="0"/>
              </a:rPr>
              <a:t>Information</a:t>
            </a:r>
            <a:r>
              <a:rPr lang="en-GB" sz="3600" dirty="0" smtClean="0">
                <a:solidFill>
                  <a:srgbClr val="FF0000"/>
                </a:solidFill>
              </a:rPr>
              <a:t>,</a:t>
            </a:r>
            <a:r>
              <a:rPr lang="en-GB" sz="3600" dirty="0" smtClean="0"/>
              <a:t> </a:t>
            </a:r>
            <a:r>
              <a:rPr lang="en-GB" sz="3600" b="1" dirty="0" smtClean="0">
                <a:solidFill>
                  <a:srgbClr val="FF0000"/>
                </a:solidFill>
                <a:latin typeface="Arial Rounded MT Bold" pitchFamily="34" charset="0"/>
              </a:rPr>
              <a:t>instructions </a:t>
            </a:r>
            <a:r>
              <a:rPr lang="en-GB" sz="3600" dirty="0" smtClean="0"/>
              <a:t>and </a:t>
            </a:r>
            <a:r>
              <a:rPr lang="en-GB" sz="3600" b="1" dirty="0" smtClean="0">
                <a:solidFill>
                  <a:srgbClr val="FF0000"/>
                </a:solidFill>
                <a:latin typeface="Arial Rounded MT Bold" pitchFamily="34" charset="0"/>
              </a:rPr>
              <a:t>directions</a:t>
            </a:r>
            <a:r>
              <a:rPr lang="en-GB" sz="3600" dirty="0" smtClean="0"/>
              <a:t> for the vision pursuit. </a:t>
            </a:r>
          </a:p>
          <a:p>
            <a:pPr marL="0" indent="0">
              <a:buNone/>
            </a:pPr>
            <a:endParaRPr lang="en-GB" sz="4600" dirty="0" smtClean="0"/>
          </a:p>
          <a:p>
            <a:r>
              <a:rPr lang="en-GB" sz="3600" dirty="0" smtClean="0">
                <a:latin typeface="Arial Rounded MT Bold" pitchFamily="34" charset="0"/>
              </a:rPr>
              <a:t>Attendance,</a:t>
            </a:r>
          </a:p>
          <a:p>
            <a:r>
              <a:rPr lang="en-GB" sz="3600" dirty="0" smtClean="0">
                <a:latin typeface="Arial Rounded MT Bold" pitchFamily="34" charset="0"/>
              </a:rPr>
              <a:t>Promptness</a:t>
            </a:r>
          </a:p>
          <a:p>
            <a:r>
              <a:rPr lang="en-GB" sz="3600" dirty="0" smtClean="0">
                <a:latin typeface="Arial Rounded MT Bold" pitchFamily="34" charset="0"/>
              </a:rPr>
              <a:t>Contributions/participations</a:t>
            </a:r>
          </a:p>
          <a:p>
            <a:r>
              <a:rPr lang="en-GB" sz="3600" dirty="0" smtClean="0">
                <a:latin typeface="Arial Rounded MT Bold" pitchFamily="34" charset="0"/>
              </a:rPr>
              <a:t>Feedback to unit members essential</a:t>
            </a:r>
          </a:p>
          <a:p>
            <a:pPr marL="0" indent="0">
              <a:buNone/>
            </a:pPr>
            <a:endParaRPr lang="en-GB" sz="3600" dirty="0" smtClean="0">
              <a:latin typeface="Arial Rounded MT Bold" pitchFamily="34" charset="0"/>
            </a:endParaRPr>
          </a:p>
          <a:p>
            <a:pPr marL="0" indent="0">
              <a:buNone/>
            </a:pPr>
            <a:r>
              <a:rPr lang="en-GB" sz="3200" dirty="0" smtClean="0">
                <a:latin typeface="Arial Rounded MT Bold" pitchFamily="34" charset="0"/>
              </a:rPr>
              <a:t>					</a:t>
            </a:r>
            <a:endParaRPr lang="en-GB" sz="3600" dirty="0">
              <a:latin typeface="Arial Rounded MT Bold" pitchFamily="34" charset="0"/>
            </a:endParaRPr>
          </a:p>
          <a:p>
            <a:pPr marL="0" indent="0">
              <a:buNone/>
            </a:pPr>
            <a:endParaRPr lang="en-GB" sz="3600" dirty="0">
              <a:latin typeface="Arial Rounded MT Bold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789741" y="332711"/>
            <a:ext cx="32447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5400" b="1" dirty="0">
                <a:solidFill>
                  <a:srgbClr val="FF0000"/>
                </a:solidFill>
                <a:latin typeface="Arial Rounded MT Bold" pitchFamily="34" charset="0"/>
              </a:rPr>
              <a:t>Meetings</a:t>
            </a:r>
            <a:endParaRPr lang="en-GB" sz="5400" dirty="0"/>
          </a:p>
        </p:txBody>
      </p:sp>
      <p:pic>
        <p:nvPicPr>
          <p:cNvPr id="2050" name="Picture 2" descr="Image result for meeting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9183" y="1448545"/>
            <a:ext cx="3617983" cy="3121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392904" y="5819075"/>
            <a:ext cx="786865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dirty="0">
                <a:latin typeface="Arial Rounded MT Bold" pitchFamily="34" charset="0"/>
              </a:rPr>
              <a:t>Statutory /ad-hoc </a:t>
            </a:r>
            <a:endParaRPr lang="en-GB" sz="4400" dirty="0"/>
          </a:p>
        </p:txBody>
      </p:sp>
      <p:pic>
        <p:nvPicPr>
          <p:cNvPr id="2052" name="Picture 4" descr="Image result for meeting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065" y="205144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74203" y="19892"/>
            <a:ext cx="45736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dirty="0">
                <a:solidFill>
                  <a:srgbClr val="FF0000"/>
                </a:solidFill>
                <a:latin typeface="Arial Rounded MT Bold" pitchFamily="34" charset="0"/>
              </a:rPr>
              <a:t>Academic Quality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181438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8640" y="1239521"/>
            <a:ext cx="6447246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5400" b="1" dirty="0" smtClean="0">
                <a:solidFill>
                  <a:srgbClr val="0070C0"/>
                </a:solidFill>
                <a:latin typeface="Bradley Hand ITC" pitchFamily="66" charset="0"/>
              </a:rPr>
              <a:t>“</a:t>
            </a:r>
            <a:r>
              <a:rPr lang="en-GB" sz="4000" b="1" dirty="0" err="1" smtClean="0">
                <a:latin typeface="Bradley Hand ITC" pitchFamily="66" charset="0"/>
              </a:rPr>
              <a:t>Emphacy</a:t>
            </a:r>
            <a:r>
              <a:rPr lang="en-GB" sz="4000" b="1" dirty="0" smtClean="0">
                <a:latin typeface="Bradley Hand ITC" pitchFamily="66" charset="0"/>
              </a:rPr>
              <a:t> </a:t>
            </a:r>
            <a:r>
              <a:rPr lang="en-GB" sz="4400" b="1" dirty="0" smtClean="0">
                <a:solidFill>
                  <a:srgbClr val="C00000"/>
                </a:solidFill>
                <a:latin typeface="Arial Rounded MT Bold" pitchFamily="34" charset="0"/>
              </a:rPr>
              <a:t>wakes</a:t>
            </a:r>
          </a:p>
          <a:p>
            <a:r>
              <a:rPr lang="en-GB" sz="4000" b="1" dirty="0" smtClean="0">
                <a:latin typeface="Bradley Hand ITC" pitchFamily="66" charset="0"/>
              </a:rPr>
              <a:t> </a:t>
            </a:r>
            <a:r>
              <a:rPr lang="en-GB" sz="4000" b="1" dirty="0">
                <a:latin typeface="Bradley Hand ITC" pitchFamily="66" charset="0"/>
              </a:rPr>
              <a:t>a sleeping </a:t>
            </a:r>
            <a:r>
              <a:rPr lang="en-GB" sz="4000" b="1" dirty="0" smtClean="0">
                <a:latin typeface="Bradley Hand ITC" pitchFamily="66" charset="0"/>
              </a:rPr>
              <a:t>mind, sets </a:t>
            </a:r>
            <a:r>
              <a:rPr lang="en-GB" sz="4000" b="1" dirty="0">
                <a:latin typeface="Bradley Hand ITC" pitchFamily="66" charset="0"/>
              </a:rPr>
              <a:t>an awake mind </a:t>
            </a:r>
            <a:r>
              <a:rPr lang="en-GB" sz="4000" b="1" dirty="0" smtClean="0">
                <a:latin typeface="Bradley Hand ITC" pitchFamily="66" charset="0"/>
              </a:rPr>
              <a:t>to </a:t>
            </a:r>
            <a:r>
              <a:rPr lang="en-GB" sz="4400" b="1" dirty="0" smtClean="0">
                <a:solidFill>
                  <a:srgbClr val="00B050"/>
                </a:solidFill>
                <a:latin typeface="Arial Rounded MT Bold" pitchFamily="34" charset="0"/>
              </a:rPr>
              <a:t>walk</a:t>
            </a:r>
            <a:r>
              <a:rPr lang="en-GB" sz="4000" b="1" dirty="0" smtClean="0">
                <a:latin typeface="Bradley Hand ITC" pitchFamily="66" charset="0"/>
              </a:rPr>
              <a:t> </a:t>
            </a:r>
          </a:p>
          <a:p>
            <a:r>
              <a:rPr lang="en-GB" sz="4000" b="1" dirty="0" smtClean="0">
                <a:latin typeface="Bradley Hand ITC" pitchFamily="66" charset="0"/>
              </a:rPr>
              <a:t>and </a:t>
            </a:r>
            <a:r>
              <a:rPr lang="en-GB" sz="4000" b="1" dirty="0">
                <a:latin typeface="Bradley Hand ITC" pitchFamily="66" charset="0"/>
              </a:rPr>
              <a:t>sets a walking </a:t>
            </a:r>
            <a:r>
              <a:rPr lang="en-GB" sz="4000" b="1" dirty="0" smtClean="0">
                <a:latin typeface="Bradley Hand ITC" pitchFamily="66" charset="0"/>
              </a:rPr>
              <a:t>mind to </a:t>
            </a:r>
            <a:r>
              <a:rPr lang="en-GB" sz="4000" b="1" dirty="0" smtClean="0">
                <a:solidFill>
                  <a:srgbClr val="0070C0"/>
                </a:solidFill>
                <a:latin typeface="Arial Rounded MT Bold" pitchFamily="34" charset="0"/>
              </a:rPr>
              <a:t>f</a:t>
            </a:r>
            <a:r>
              <a:rPr lang="en-GB" sz="4400" b="1" dirty="0" smtClean="0">
                <a:solidFill>
                  <a:srgbClr val="0070C0"/>
                </a:solidFill>
                <a:latin typeface="Arial Rounded MT Bold" pitchFamily="34" charset="0"/>
              </a:rPr>
              <a:t>light”</a:t>
            </a:r>
            <a:r>
              <a:rPr lang="en-GB" sz="4000" b="1" dirty="0" smtClean="0">
                <a:latin typeface="Bradley Hand ITC" pitchFamily="66" charset="0"/>
              </a:rPr>
              <a:t>…. </a:t>
            </a:r>
            <a:r>
              <a:rPr lang="en-GB" sz="2800" b="1" dirty="0">
                <a:latin typeface="Bradley Hand ITC" pitchFamily="66" charset="0"/>
              </a:rPr>
              <a:t>John drakes</a:t>
            </a:r>
          </a:p>
        </p:txBody>
      </p:sp>
      <p:sp>
        <p:nvSpPr>
          <p:cNvPr id="2" name="Rectangle 1"/>
          <p:cNvSpPr/>
          <p:nvPr/>
        </p:nvSpPr>
        <p:spPr>
          <a:xfrm>
            <a:off x="8288372" y="1952588"/>
            <a:ext cx="2332690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GB" sz="4800" b="1" dirty="0">
                <a:solidFill>
                  <a:srgbClr val="FF0000"/>
                </a:solidFill>
                <a:latin typeface="Arial Rounded MT Bold" pitchFamily="34" charset="0"/>
              </a:rPr>
              <a:t>Quotes</a:t>
            </a:r>
            <a:endParaRPr lang="en-GB" sz="4800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38542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760" y="3729785"/>
            <a:ext cx="5666379" cy="2237878"/>
          </a:xfrm>
        </p:spPr>
        <p:txBody>
          <a:bodyPr>
            <a:normAutofit fontScale="77500" lnSpcReduction="20000"/>
          </a:bodyPr>
          <a:lstStyle/>
          <a:p>
            <a:r>
              <a:rPr lang="en-US" sz="4800" dirty="0" smtClean="0">
                <a:latin typeface="Maiandra GD" pitchFamily="34" charset="0"/>
              </a:rPr>
              <a:t>A </a:t>
            </a:r>
            <a:r>
              <a:rPr lang="en-US" sz="4800" b="1" dirty="0" smtClean="0">
                <a:solidFill>
                  <a:schemeClr val="accent5">
                    <a:lumMod val="50000"/>
                  </a:schemeClr>
                </a:solidFill>
                <a:latin typeface="Maiandra GD" pitchFamily="34" charset="0"/>
              </a:rPr>
              <a:t>discipline</a:t>
            </a:r>
            <a:r>
              <a:rPr lang="en-US" sz="4800" dirty="0" smtClean="0">
                <a:latin typeface="Maiandra GD" pitchFamily="34" charset="0"/>
              </a:rPr>
              <a:t> </a:t>
            </a:r>
          </a:p>
          <a:p>
            <a:r>
              <a:rPr lang="en-US" sz="4800" b="1" dirty="0" smtClean="0">
                <a:solidFill>
                  <a:srgbClr val="7030A0"/>
                </a:solidFill>
                <a:latin typeface="Maiandra GD" pitchFamily="34" charset="0"/>
              </a:rPr>
              <a:t>good</a:t>
            </a:r>
            <a:r>
              <a:rPr lang="en-US" sz="4800" dirty="0" smtClean="0">
                <a:latin typeface="Maiandra GD" pitchFamily="34" charset="0"/>
              </a:rPr>
              <a:t> </a:t>
            </a:r>
          </a:p>
          <a:p>
            <a:r>
              <a:rPr lang="en-US" sz="5800" b="1" dirty="0" smtClean="0">
                <a:solidFill>
                  <a:schemeClr val="accent4"/>
                </a:solidFill>
                <a:latin typeface="Maiandra GD" pitchFamily="34" charset="0"/>
              </a:rPr>
              <a:t>moral</a:t>
            </a:r>
            <a:r>
              <a:rPr lang="en-US" sz="4800" dirty="0" smtClean="0">
                <a:latin typeface="Maiandra GD" pitchFamily="34" charset="0"/>
              </a:rPr>
              <a:t> </a:t>
            </a:r>
          </a:p>
          <a:p>
            <a:r>
              <a:rPr lang="en-US" sz="4800" b="1" dirty="0" smtClean="0">
                <a:latin typeface="Maiandra GD" pitchFamily="34" charset="0"/>
              </a:rPr>
              <a:t>duty </a:t>
            </a:r>
            <a:r>
              <a:rPr lang="en-US" sz="4800" b="1" dirty="0">
                <a:latin typeface="Maiandra GD" pitchFamily="34" charset="0"/>
              </a:rPr>
              <a:t>and </a:t>
            </a:r>
            <a:r>
              <a:rPr lang="en-US" sz="4800" b="1" dirty="0" smtClean="0">
                <a:latin typeface="Maiandra GD" pitchFamily="34" charset="0"/>
              </a:rPr>
              <a:t>obligation</a:t>
            </a:r>
            <a:endParaRPr lang="en-US" sz="3500" b="1" dirty="0">
              <a:latin typeface="Bradley Hand ITC" pitchFamily="66" charset="0"/>
              <a:cs typeface="Garamond"/>
            </a:endParaRPr>
          </a:p>
          <a:p>
            <a:pPr marL="0" indent="0">
              <a:buNone/>
            </a:pPr>
            <a:endParaRPr lang="en-US" dirty="0">
              <a:latin typeface="Maiandra GD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414049" y="73897"/>
            <a:ext cx="377795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800" b="1" dirty="0">
                <a:solidFill>
                  <a:srgbClr val="FF0000"/>
                </a:solidFill>
                <a:latin typeface="Arial Rounded MT Bold" pitchFamily="34" charset="0"/>
              </a:rPr>
              <a:t>Ethics and Etiquette</a:t>
            </a:r>
            <a:r>
              <a:rPr lang="en-US" sz="4800" dirty="0">
                <a:solidFill>
                  <a:srgbClr val="FF0000"/>
                </a:solidFill>
                <a:latin typeface="Arial Rounded MT Bold" pitchFamily="34" charset="0"/>
                <a:cs typeface="Garamond"/>
              </a:rPr>
              <a:t/>
            </a:r>
            <a:br>
              <a:rPr lang="en-US" sz="4800" dirty="0">
                <a:solidFill>
                  <a:srgbClr val="FF0000"/>
                </a:solidFill>
                <a:latin typeface="Arial Rounded MT Bold" pitchFamily="34" charset="0"/>
                <a:cs typeface="Garamond"/>
              </a:rPr>
            </a:br>
            <a:endParaRPr lang="en-GB" sz="4800" dirty="0"/>
          </a:p>
        </p:txBody>
      </p:sp>
      <p:pic>
        <p:nvPicPr>
          <p:cNvPr id="3074" name="Picture 2" descr="Image result for ethics and human valu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66" r="73256"/>
          <a:stretch/>
        </p:blipFill>
        <p:spPr bwMode="auto">
          <a:xfrm>
            <a:off x="7374474" y="2600028"/>
            <a:ext cx="3261442" cy="3580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4511" y="693656"/>
            <a:ext cx="6220039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smtClean="0">
                <a:latin typeface="Bradley Hand ITC" pitchFamily="66" charset="0"/>
              </a:rPr>
              <a:t>“</a:t>
            </a:r>
            <a:r>
              <a:rPr lang="en-US" sz="3600" b="1" dirty="0" smtClean="0">
                <a:latin typeface="Bradley Hand ITC" pitchFamily="66" charset="0"/>
              </a:rPr>
              <a:t>The true value of a human being is determined primarily by how he has attained </a:t>
            </a:r>
            <a:r>
              <a:rPr lang="en-US" sz="4400" b="1" dirty="0" smtClean="0">
                <a:solidFill>
                  <a:srgbClr val="FF0000"/>
                </a:solidFill>
                <a:latin typeface="Bradley Hand ITC" pitchFamily="66" charset="0"/>
              </a:rPr>
              <a:t>liberation from the self</a:t>
            </a:r>
            <a:r>
              <a:rPr lang="en-US" sz="4400" b="1" dirty="0" smtClean="0">
                <a:latin typeface="Bradley Hand ITC" pitchFamily="66" charset="0"/>
              </a:rPr>
              <a:t>	</a:t>
            </a:r>
            <a:r>
              <a:rPr lang="en-US" sz="6000" b="1" dirty="0" smtClean="0">
                <a:latin typeface="Bradley Hand ITC" pitchFamily="66" charset="0"/>
              </a:rPr>
              <a:t>“</a:t>
            </a:r>
            <a:r>
              <a:rPr lang="en-US" sz="3600" b="1" dirty="0" smtClean="0">
                <a:latin typeface="Bradley Hand ITC" pitchFamily="66" charset="0"/>
              </a:rPr>
              <a:t>	</a:t>
            </a:r>
            <a:endParaRPr lang="en-GB" sz="3600" b="1" dirty="0">
              <a:latin typeface="Bradley Hand ITC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8758" y="6204083"/>
            <a:ext cx="1145406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Maiandra GD" pitchFamily="34" charset="0"/>
              </a:rPr>
              <a:t>		Human value ……</a:t>
            </a:r>
            <a:r>
              <a:rPr lang="en-US" sz="3600" b="1" dirty="0">
                <a:latin typeface="Bradley Hand ITC" pitchFamily="66" charset="0"/>
              </a:rPr>
              <a:t>….…</a:t>
            </a:r>
            <a:r>
              <a:rPr lang="en-US" sz="4000" b="1" dirty="0">
                <a:latin typeface="Bradley Hand ITC" pitchFamily="66" charset="0"/>
              </a:rPr>
              <a:t>Albert </a:t>
            </a:r>
            <a:r>
              <a:rPr lang="en-US" sz="4000" b="1" dirty="0" err="1">
                <a:latin typeface="Bradley Hand ITC" pitchFamily="66" charset="0"/>
              </a:rPr>
              <a:t>Einsten</a:t>
            </a:r>
            <a:endParaRPr lang="en-GB" sz="3600" b="1" dirty="0">
              <a:latin typeface="Bradley Hand ITC" pitchFamily="66" charset="0"/>
            </a:endParaRPr>
          </a:p>
          <a:p>
            <a:endParaRPr lang="en-GB" sz="40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08151" y="212396"/>
            <a:ext cx="47339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dirty="0">
                <a:solidFill>
                  <a:srgbClr val="FF0000"/>
                </a:solidFill>
                <a:latin typeface="Arial Rounded MT Bold" pitchFamily="34" charset="0"/>
              </a:rPr>
              <a:t>Academic Quality: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47614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332" y="336884"/>
            <a:ext cx="7686135" cy="6184232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latin typeface="Garamond"/>
                <a:cs typeface="Garamond"/>
              </a:rPr>
              <a:t/>
            </a:r>
            <a:br>
              <a:rPr lang="en-US" sz="4000" b="1" dirty="0" smtClean="0">
                <a:latin typeface="Garamond"/>
                <a:cs typeface="Garamond"/>
              </a:rPr>
            </a:br>
            <a:r>
              <a:rPr lang="en-US" sz="4000" b="1" dirty="0">
                <a:latin typeface="Garamond"/>
                <a:cs typeface="Garamond"/>
              </a:rPr>
              <a:t/>
            </a:r>
            <a:br>
              <a:rPr lang="en-US" sz="4000" b="1" dirty="0">
                <a:latin typeface="Garamond"/>
                <a:cs typeface="Garamond"/>
              </a:rPr>
            </a:br>
            <a:r>
              <a:rPr lang="en-US" sz="4000" b="1" dirty="0" smtClean="0">
                <a:latin typeface="Garamond"/>
                <a:cs typeface="Garamond"/>
              </a:rPr>
              <a:t/>
            </a:r>
            <a:br>
              <a:rPr lang="en-US" sz="4000" b="1" dirty="0" smtClean="0">
                <a:latin typeface="Garamond"/>
                <a:cs typeface="Garamond"/>
              </a:rPr>
            </a:br>
            <a:r>
              <a:rPr lang="en-US" sz="4000" b="1" dirty="0">
                <a:latin typeface="Garamond"/>
                <a:cs typeface="Garamond"/>
              </a:rPr>
              <a:t/>
            </a:r>
            <a:br>
              <a:rPr lang="en-US" sz="4000" b="1" dirty="0">
                <a:latin typeface="Garamond"/>
                <a:cs typeface="Garamond"/>
              </a:rPr>
            </a:br>
            <a:r>
              <a:rPr lang="en-US" b="1" dirty="0" smtClean="0">
                <a:latin typeface="Bradley Hand ITC" pitchFamily="66" charset="0"/>
                <a:cs typeface="Garamond"/>
              </a:rPr>
              <a:t>Behaving yourself a little better than is absolutely essential</a:t>
            </a:r>
            <a:br>
              <a:rPr lang="en-US" b="1" dirty="0" smtClean="0">
                <a:latin typeface="Bradley Hand ITC" pitchFamily="66" charset="0"/>
                <a:cs typeface="Garamond"/>
              </a:rPr>
            </a:br>
            <a:r>
              <a:rPr lang="en-US" sz="4000" b="1" dirty="0">
                <a:latin typeface="Bradley Hand ITC" pitchFamily="66" charset="0"/>
                <a:cs typeface="Garamond"/>
              </a:rPr>
              <a:t>	</a:t>
            </a:r>
            <a:r>
              <a:rPr lang="en-US" sz="4000" b="1" dirty="0" smtClean="0">
                <a:latin typeface="Bradley Hand ITC" pitchFamily="66" charset="0"/>
                <a:cs typeface="Garamond"/>
              </a:rPr>
              <a:t>			… </a:t>
            </a:r>
            <a:r>
              <a:rPr lang="en-US" sz="2800" b="1" dirty="0" smtClean="0">
                <a:latin typeface="Bradley Hand ITC" pitchFamily="66" charset="0"/>
                <a:cs typeface="Garamond"/>
              </a:rPr>
              <a:t>Will </a:t>
            </a:r>
            <a:r>
              <a:rPr lang="en-US" sz="2800" b="1" dirty="0" err="1" smtClean="0">
                <a:latin typeface="Bradley Hand ITC" pitchFamily="66" charset="0"/>
                <a:cs typeface="Garamond"/>
              </a:rPr>
              <a:t>Cuppy</a:t>
            </a:r>
            <a:r>
              <a:rPr lang="en-US" sz="4400" b="1" dirty="0">
                <a:latin typeface="Garamond"/>
                <a:cs typeface="Garamond"/>
              </a:rPr>
              <a:t/>
            </a:r>
            <a:br>
              <a:rPr lang="en-US" sz="4400" b="1" dirty="0">
                <a:latin typeface="Garamond"/>
                <a:cs typeface="Garamond"/>
              </a:rPr>
            </a:br>
            <a:r>
              <a:rPr lang="en-US" sz="4400" b="1" dirty="0" smtClean="0">
                <a:latin typeface="Garamond"/>
                <a:cs typeface="Garamond"/>
              </a:rPr>
              <a:t/>
            </a:r>
            <a:br>
              <a:rPr lang="en-US" sz="4400" b="1" dirty="0" smtClean="0">
                <a:latin typeface="Garamond"/>
                <a:cs typeface="Garamond"/>
              </a:rPr>
            </a:br>
            <a:r>
              <a:rPr lang="en-US" dirty="0" smtClean="0">
                <a:latin typeface="Maiandra GD" pitchFamily="34" charset="0"/>
              </a:rPr>
              <a:t>Formal manners</a:t>
            </a:r>
            <a:br>
              <a:rPr lang="en-US" dirty="0" smtClean="0">
                <a:latin typeface="Maiandra GD" pitchFamily="34" charset="0"/>
              </a:rPr>
            </a:br>
            <a:r>
              <a:rPr lang="en-US" dirty="0" smtClean="0">
                <a:latin typeface="Maiandra GD" pitchFamily="34" charset="0"/>
              </a:rPr>
              <a:t>rules in </a:t>
            </a:r>
            <a:r>
              <a:rPr lang="en-US" dirty="0">
                <a:latin typeface="Maiandra GD" pitchFamily="34" charset="0"/>
              </a:rPr>
              <a:t>social or professional settings.</a:t>
            </a:r>
            <a:r>
              <a:rPr lang="en-US" sz="3200" dirty="0">
                <a:latin typeface="Maiandra GD" pitchFamily="34" charset="0"/>
              </a:rPr>
              <a:t> </a:t>
            </a:r>
            <a:r>
              <a:rPr lang="en-US" sz="3200" dirty="0" smtClean="0">
                <a:latin typeface="Maiandra GD" pitchFamily="34" charset="0"/>
              </a:rPr>
              <a:t/>
            </a:r>
            <a:br>
              <a:rPr lang="en-US" sz="3200" dirty="0" smtClean="0">
                <a:latin typeface="Maiandra GD" pitchFamily="34" charset="0"/>
              </a:rPr>
            </a:br>
            <a:r>
              <a:rPr lang="en-US" sz="3200" dirty="0" smtClean="0">
                <a:solidFill>
                  <a:schemeClr val="tx1"/>
                </a:solidFill>
                <a:latin typeface="Maiandra GD" pitchFamily="34" charset="0"/>
              </a:rPr>
              <a:t> </a:t>
            </a:r>
            <a:r>
              <a:rPr lang="en-US" sz="4000" dirty="0" smtClean="0">
                <a:solidFill>
                  <a:srgbClr val="FF0000"/>
                </a:solidFill>
                <a:latin typeface="Maiandra GD" pitchFamily="34" charset="0"/>
              </a:rPr>
              <a:t>NOT being SELFISH</a:t>
            </a:r>
            <a:r>
              <a:rPr lang="en-US" sz="4000" dirty="0" smtClean="0">
                <a:solidFill>
                  <a:schemeClr val="tx1"/>
                </a:solidFill>
                <a:latin typeface="Maiandra GD" pitchFamily="34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Maiandra GD" pitchFamily="34" charset="0"/>
              </a:rPr>
              <a:t>with 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expectations</a:t>
            </a:r>
            <a:r>
              <a:rPr lang="en-US" sz="3200" dirty="0" smtClean="0">
                <a:solidFill>
                  <a:schemeClr val="tx1"/>
                </a:solidFill>
                <a:latin typeface="Maiandra GD" pitchFamily="34" charset="0"/>
              </a:rPr>
              <a:t/>
            </a:r>
            <a:br>
              <a:rPr lang="en-US" sz="3200" dirty="0" smtClean="0">
                <a:solidFill>
                  <a:schemeClr val="tx1"/>
                </a:solidFill>
                <a:latin typeface="Maiandra GD" pitchFamily="34" charset="0"/>
              </a:rPr>
            </a:br>
            <a:r>
              <a:rPr lang="en-US" sz="3200" dirty="0" smtClean="0">
                <a:solidFill>
                  <a:schemeClr val="tx1"/>
                </a:solidFill>
                <a:latin typeface="Maiandra GD" pitchFamily="34" charset="0"/>
              </a:rPr>
              <a:t/>
            </a:r>
            <a:br>
              <a:rPr lang="en-US" sz="3200" dirty="0" smtClean="0">
                <a:solidFill>
                  <a:schemeClr val="tx1"/>
                </a:solidFill>
                <a:latin typeface="Maiandra GD" pitchFamily="34" charset="0"/>
              </a:rPr>
            </a:br>
            <a:r>
              <a:rPr lang="en-US" sz="2800" b="1" dirty="0">
                <a:solidFill>
                  <a:schemeClr val="tx1"/>
                </a:solidFill>
                <a:latin typeface="Maiandra GD" pitchFamily="34" charset="0"/>
              </a:rPr>
              <a:t/>
            </a:r>
            <a:br>
              <a:rPr lang="en-US" sz="2800" b="1" dirty="0">
                <a:solidFill>
                  <a:schemeClr val="tx1"/>
                </a:solidFill>
                <a:latin typeface="Maiandra GD" pitchFamily="34" charset="0"/>
              </a:rPr>
            </a:br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endParaRPr lang="en-US" sz="2800" b="1" dirty="0">
              <a:solidFill>
                <a:schemeClr val="tx1"/>
              </a:solidFill>
              <a:latin typeface="Garamond"/>
              <a:cs typeface="Garamond"/>
            </a:endParaRPr>
          </a:p>
        </p:txBody>
      </p:sp>
      <p:sp>
        <p:nvSpPr>
          <p:cNvPr id="3" name="AutoShape 4" descr="Image result for etiquet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9575" y="2767255"/>
            <a:ext cx="2512896" cy="2358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 descr="Image result for round coin in a square ho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2649" y="1684404"/>
            <a:ext cx="2390775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Image result for round coin in a square hol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48" t="23496" r="23885" b="29985"/>
          <a:stretch/>
        </p:blipFill>
        <p:spPr bwMode="auto">
          <a:xfrm>
            <a:off x="9240255" y="625642"/>
            <a:ext cx="1680019" cy="1564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761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36884" y="239563"/>
            <a:ext cx="524577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en-US" sz="4400" b="1" dirty="0" smtClean="0">
                <a:solidFill>
                  <a:schemeClr val="accent4"/>
                </a:solidFill>
                <a:latin typeface="Maiandra GD" pitchFamily="34" charset="0"/>
              </a:rPr>
              <a:t>Carriage,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  <a:latin typeface="Maiandra GD" pitchFamily="34" charset="0"/>
              </a:rPr>
              <a:t>acceptance,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4400" b="1" dirty="0" smtClean="0">
                <a:solidFill>
                  <a:schemeClr val="tx2">
                    <a:lumMod val="50000"/>
                  </a:schemeClr>
                </a:solidFill>
                <a:latin typeface="Maiandra GD" pitchFamily="34" charset="0"/>
              </a:rPr>
              <a:t>flow,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4400" b="1" dirty="0" smtClean="0">
                <a:solidFill>
                  <a:srgbClr val="0070C0"/>
                </a:solidFill>
                <a:latin typeface="Maiandra GD" pitchFamily="34" charset="0"/>
              </a:rPr>
              <a:t>reactions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4400" b="1" dirty="0" smtClean="0">
                <a:solidFill>
                  <a:srgbClr val="FF0000"/>
                </a:solidFill>
                <a:latin typeface="Maiandra GD" pitchFamily="34" charset="0"/>
              </a:rPr>
              <a:t>performance</a:t>
            </a:r>
            <a:endParaRPr lang="en-US" sz="4400" dirty="0" smtClean="0">
              <a:latin typeface="Maiandra GD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4400" b="1" dirty="0" smtClean="0">
                <a:solidFill>
                  <a:srgbClr val="7030A0"/>
                </a:solidFill>
                <a:latin typeface="Maiandra GD" pitchFamily="34" charset="0"/>
              </a:rPr>
              <a:t>comportment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4400" b="1" dirty="0" smtClean="0">
                <a:solidFill>
                  <a:srgbClr val="00B050"/>
                </a:solidFill>
                <a:latin typeface="Maiandra GD" pitchFamily="34" charset="0"/>
              </a:rPr>
              <a:t>Compliance </a:t>
            </a:r>
            <a:r>
              <a:rPr lang="en-US" sz="4400" dirty="0" smtClean="0">
                <a:latin typeface="Maiandra GD" pitchFamily="34" charset="0"/>
              </a:rPr>
              <a:t>etc.</a:t>
            </a:r>
            <a:endParaRPr lang="en-US" sz="4400" dirty="0" smtClean="0">
              <a:solidFill>
                <a:srgbClr val="649B1B"/>
              </a:solidFill>
              <a:latin typeface="Maiandra GD" pitchFamily="34" charset="0"/>
              <a:cs typeface="Garamond"/>
            </a:endParaRPr>
          </a:p>
          <a:p>
            <a:endParaRPr lang="en-US" sz="3200" dirty="0">
              <a:solidFill>
                <a:srgbClr val="649B1B"/>
              </a:solidFill>
              <a:latin typeface="Garamond"/>
              <a:cs typeface="Garamond"/>
            </a:endParaRPr>
          </a:p>
          <a:p>
            <a:endParaRPr lang="en-US" sz="3200" dirty="0" smtClean="0">
              <a:solidFill>
                <a:srgbClr val="649B1B"/>
              </a:solidFill>
              <a:latin typeface="Garamond"/>
              <a:cs typeface="Garamond"/>
            </a:endParaRPr>
          </a:p>
          <a:p>
            <a:endParaRPr lang="en-US" sz="3200" dirty="0">
              <a:solidFill>
                <a:srgbClr val="649B1B"/>
              </a:solidFill>
              <a:latin typeface="Garamond"/>
              <a:cs typeface="Garamond"/>
            </a:endParaRPr>
          </a:p>
          <a:p>
            <a:endParaRPr lang="en-US" sz="3200" dirty="0">
              <a:solidFill>
                <a:srgbClr val="649B1B"/>
              </a:solidFill>
              <a:latin typeface="Garamond"/>
              <a:cs typeface="Garamond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73"/>
          <a:stretch/>
        </p:blipFill>
        <p:spPr bwMode="auto">
          <a:xfrm>
            <a:off x="6617369" y="1203158"/>
            <a:ext cx="5269043" cy="478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7930777" y="-341889"/>
            <a:ext cx="3371436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Arial Rounded MT Bold" pitchFamily="34" charset="0"/>
                <a:cs typeface="Garamond"/>
              </a:rPr>
              <a:t>Conduct</a:t>
            </a:r>
            <a:r>
              <a:rPr lang="en-US" sz="8800" dirty="0">
                <a:solidFill>
                  <a:srgbClr val="FF0000"/>
                </a:solidFill>
                <a:latin typeface="Arial Rounded MT Bold" pitchFamily="34" charset="0"/>
                <a:cs typeface="Garamond"/>
              </a:rPr>
              <a:t>?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214499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215178"/>
            <a:ext cx="10515600" cy="1325563"/>
          </a:xfrm>
        </p:spPr>
        <p:txBody>
          <a:bodyPr>
            <a:normAutofit/>
          </a:bodyPr>
          <a:lstStyle/>
          <a:p>
            <a:r>
              <a:rPr lang="en-GB" sz="4800" dirty="0" smtClean="0">
                <a:solidFill>
                  <a:srgbClr val="FF0000"/>
                </a:solidFill>
              </a:rPr>
              <a:t>Instructions …..</a:t>
            </a:r>
            <a:r>
              <a:rPr lang="en-GB" sz="4000" dirty="0" smtClean="0">
                <a:solidFill>
                  <a:srgbClr val="FF0000"/>
                </a:solidFill>
              </a:rPr>
              <a:t> from LU INFO mail… </a:t>
            </a:r>
            <a:r>
              <a:rPr lang="en-GB" sz="4000" dirty="0" err="1" smtClean="0">
                <a:solidFill>
                  <a:srgbClr val="FF0000"/>
                </a:solidFill>
              </a:rPr>
              <a:t>complaince</a:t>
            </a:r>
            <a:r>
              <a:rPr lang="en-GB" sz="4000" dirty="0" smtClean="0">
                <a:solidFill>
                  <a:srgbClr val="FF0000"/>
                </a:solidFill>
              </a:rPr>
              <a:t>?....8</a:t>
            </a:r>
            <a:r>
              <a:rPr lang="en-GB" sz="4000" baseline="30000" dirty="0" smtClean="0">
                <a:solidFill>
                  <a:srgbClr val="FF0000"/>
                </a:solidFill>
              </a:rPr>
              <a:t>th</a:t>
            </a:r>
            <a:r>
              <a:rPr lang="en-GB" sz="4000" dirty="0" smtClean="0">
                <a:solidFill>
                  <a:srgbClr val="FF0000"/>
                </a:solidFill>
              </a:rPr>
              <a:t> Jan 2019</a:t>
            </a:r>
            <a:endParaRPr lang="en-GB" sz="48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2502" y="1142961"/>
            <a:ext cx="1199949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Please be informed that all the platforms are ready for Course-Lecturer Upload Assignments. </a:t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/>
              <a:t>We admonish all Departments and </a:t>
            </a:r>
            <a:r>
              <a:rPr lang="en-US" sz="2400" dirty="0" err="1"/>
              <a:t>Programmes</a:t>
            </a:r>
            <a:r>
              <a:rPr lang="en-US" sz="2400" dirty="0"/>
              <a:t> to kindly forward the list of their respective </a:t>
            </a:r>
            <a:r>
              <a:rPr lang="en-US" sz="2400" dirty="0" err="1"/>
              <a:t>Uploaders</a:t>
            </a:r>
            <a:r>
              <a:rPr lang="en-US" sz="2400" dirty="0"/>
              <a:t> (Lecture, Moodle and Result) to CSIS for immediate assignment. </a:t>
            </a:r>
          </a:p>
          <a:p>
            <a:endParaRPr lang="en-US" sz="2400" dirty="0"/>
          </a:p>
          <a:p>
            <a:r>
              <a:rPr lang="en-US" sz="2400" dirty="0"/>
              <a:t>Kindly forward the comprehensive list to </a:t>
            </a:r>
            <a:r>
              <a:rPr lang="en-US" sz="2400" dirty="0">
                <a:hlinkClick r:id="rId2"/>
              </a:rPr>
              <a:t>sad@lmu.edu.ng</a:t>
            </a:r>
            <a:r>
              <a:rPr lang="en-US" sz="2400" dirty="0"/>
              <a:t>, and copy the following emails: </a:t>
            </a:r>
            <a:r>
              <a:rPr lang="en-US" sz="2400" dirty="0">
                <a:hlinkClick r:id="rId3"/>
              </a:rPr>
              <a:t>igbekele.emmanuel@lmu.edu.ng</a:t>
            </a:r>
            <a:r>
              <a:rPr lang="en-US" sz="2400" dirty="0"/>
              <a:t>, </a:t>
            </a:r>
            <a:r>
              <a:rPr lang="en-US" sz="2400" dirty="0">
                <a:hlinkClick r:id="rId4"/>
              </a:rPr>
              <a:t>oshodi.akinwale@lmu.edu.ng</a:t>
            </a:r>
            <a:r>
              <a:rPr lang="en-US" sz="2400" dirty="0"/>
              <a:t>, </a:t>
            </a:r>
            <a:r>
              <a:rPr lang="en-US" sz="2400" dirty="0">
                <a:hlinkClick r:id="rId5"/>
              </a:rPr>
              <a:t>ojo.samuel@lmu.edu.ng</a:t>
            </a:r>
            <a:r>
              <a:rPr lang="en-US" sz="2400" dirty="0"/>
              <a:t>, </a:t>
            </a:r>
            <a:r>
              <a:rPr lang="en-US" sz="2400" dirty="0">
                <a:hlinkClick r:id="rId6"/>
              </a:rPr>
              <a:t>samuel.olawepo@lmu.edu.ng</a:t>
            </a:r>
            <a:r>
              <a:rPr lang="en-US" sz="2400" dirty="0"/>
              <a:t>.</a:t>
            </a:r>
            <a:br>
              <a:rPr lang="en-US" sz="2400" dirty="0"/>
            </a:br>
            <a:r>
              <a:rPr lang="en-US" sz="2400" dirty="0" smtClean="0">
                <a:solidFill>
                  <a:srgbClr val="FF0000"/>
                </a:solidFill>
              </a:rPr>
              <a:t>In </a:t>
            </a:r>
            <a:r>
              <a:rPr lang="en-US" sz="2400" dirty="0">
                <a:solidFill>
                  <a:srgbClr val="FF0000"/>
                </a:solidFill>
              </a:rPr>
              <a:t>the case of any further challenge or change in </a:t>
            </a:r>
            <a:r>
              <a:rPr lang="en-US" sz="2400" dirty="0" err="1">
                <a:solidFill>
                  <a:srgbClr val="FF0000"/>
                </a:solidFill>
              </a:rPr>
              <a:t>uploader</a:t>
            </a:r>
            <a:r>
              <a:rPr lang="en-US" sz="2400" dirty="0">
                <a:solidFill>
                  <a:srgbClr val="FF0000"/>
                </a:solidFill>
              </a:rPr>
              <a:t> for a Course, pertinent CSIS Staff should be contacted promptly; </a:t>
            </a:r>
          </a:p>
          <a:p>
            <a:r>
              <a:rPr lang="en-US" sz="2400" dirty="0"/>
              <a:t>Result </a:t>
            </a:r>
            <a:r>
              <a:rPr lang="en-US" sz="2400" dirty="0" err="1"/>
              <a:t>Uploaders</a:t>
            </a:r>
            <a:r>
              <a:rPr lang="en-US" sz="2400" dirty="0"/>
              <a:t>: (</a:t>
            </a:r>
            <a:r>
              <a:rPr lang="en-US" sz="2400" dirty="0">
                <a:hlinkClick r:id="rId3"/>
              </a:rPr>
              <a:t>sad@lmu.edu.ng</a:t>
            </a:r>
            <a:r>
              <a:rPr lang="en-US" sz="2400" dirty="0"/>
              <a:t> (4049) or </a:t>
            </a:r>
            <a:r>
              <a:rPr lang="en-US" sz="2400" dirty="0">
                <a:hlinkClick r:id="rId3"/>
              </a:rPr>
              <a:t>igbekele.emmanuel@lmu.edu.ng</a:t>
            </a:r>
            <a:r>
              <a:rPr lang="en-US" sz="2400" dirty="0"/>
              <a:t>(4244) or osh</a:t>
            </a:r>
            <a:r>
              <a:rPr lang="en-US" sz="2400" dirty="0">
                <a:hlinkClick r:id="rId7"/>
              </a:rPr>
              <a:t>odi.akinwale@lmu.edu.ng</a:t>
            </a:r>
            <a:r>
              <a:rPr lang="en-US" sz="2400" dirty="0"/>
              <a:t>(4246)) </a:t>
            </a:r>
          </a:p>
          <a:p>
            <a:r>
              <a:rPr lang="en-US" sz="2400" dirty="0"/>
              <a:t>E-learning Moodle: (</a:t>
            </a:r>
            <a:r>
              <a:rPr lang="en-US" sz="2400" dirty="0">
                <a:hlinkClick r:id="rId3"/>
              </a:rPr>
              <a:t>ojo.samuel@lmu.edu.ng</a:t>
            </a:r>
            <a:r>
              <a:rPr lang="en-US" sz="2400" dirty="0"/>
              <a:t>(4824)) </a:t>
            </a:r>
            <a:br>
              <a:rPr lang="en-US" sz="2400" dirty="0"/>
            </a:br>
            <a:r>
              <a:rPr lang="en-US" sz="2400" dirty="0" smtClean="0"/>
              <a:t>Lecture </a:t>
            </a:r>
            <a:r>
              <a:rPr lang="en-US" sz="2400" dirty="0"/>
              <a:t>Attendance </a:t>
            </a:r>
            <a:r>
              <a:rPr lang="en-US" sz="2400" dirty="0" err="1"/>
              <a:t>Uploaders</a:t>
            </a:r>
            <a:r>
              <a:rPr lang="en-US" sz="2400" dirty="0"/>
              <a:t>: (</a:t>
            </a:r>
            <a:r>
              <a:rPr lang="en-US" sz="2400" dirty="0">
                <a:hlinkClick r:id="rId3"/>
              </a:rPr>
              <a:t>samuel.olawepo@lmu.edu.ng</a:t>
            </a:r>
            <a:r>
              <a:rPr lang="en-US" sz="2400" dirty="0"/>
              <a:t>(4243)) </a:t>
            </a:r>
            <a:br>
              <a:rPr lang="en-US" sz="2400" dirty="0"/>
            </a:br>
            <a:endParaRPr lang="en-US" sz="2400" dirty="0"/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33073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1112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b="1" dirty="0" smtClean="0">
                <a:solidFill>
                  <a:srgbClr val="FF0000"/>
                </a:solidFill>
                <a:latin typeface="+mn-lt"/>
              </a:rPr>
              <a:t>Compliance….Instructions</a:t>
            </a:r>
            <a:endParaRPr lang="en-GB" sz="4800" b="1" dirty="0">
              <a:solidFill>
                <a:srgbClr val="FF0000"/>
              </a:solidFill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6109193"/>
              </p:ext>
            </p:extLst>
          </p:nvPr>
        </p:nvGraphicFramePr>
        <p:xfrm>
          <a:off x="857251" y="806503"/>
          <a:ext cx="6013449" cy="31815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26613"/>
                <a:gridCol w="4586836"/>
              </a:tblGrid>
              <a:tr h="83950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To </a:t>
                      </a:r>
                      <a:endParaRPr lang="en-GB" sz="2400" dirty="0">
                        <a:effectLst/>
                        <a:latin typeface="Maiandra GD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HODs, Academic Departments </a:t>
                      </a:r>
                      <a:endParaRPr lang="en-GB" sz="2400" dirty="0">
                        <a:effectLst/>
                        <a:latin typeface="Maiandra GD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606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From</a:t>
                      </a:r>
                      <a:endParaRPr lang="en-GB" sz="2400" dirty="0">
                        <a:effectLst/>
                        <a:latin typeface="Maiandra GD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Director, Academic Planning</a:t>
                      </a:r>
                      <a:endParaRPr lang="en-GB" sz="2400" dirty="0">
                        <a:effectLst/>
                        <a:latin typeface="Maiandra GD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3950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Subject</a:t>
                      </a:r>
                      <a:endParaRPr lang="en-GB" sz="2400" dirty="0">
                        <a:effectLst/>
                        <a:latin typeface="Maiandra GD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Omega Semester Students’ Course Registration</a:t>
                      </a:r>
                      <a:endParaRPr lang="en-GB" sz="2400" dirty="0">
                        <a:effectLst/>
                        <a:latin typeface="Maiandra GD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2792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Date</a:t>
                      </a:r>
                      <a:endParaRPr lang="en-GB" sz="2400" dirty="0">
                        <a:effectLst/>
                        <a:latin typeface="Maiandra GD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</a:pPr>
                      <a:r>
                        <a:rPr lang="en-US" sz="2800" dirty="0">
                          <a:effectLst/>
                        </a:rPr>
                        <a:t>16 January, </a:t>
                      </a:r>
                      <a:r>
                        <a:rPr lang="en-US" sz="2800" dirty="0" smtClean="0">
                          <a:effectLst/>
                        </a:rPr>
                        <a:t>2019</a:t>
                      </a:r>
                      <a:endParaRPr lang="en-GB" sz="2400" dirty="0">
                        <a:effectLst/>
                        <a:latin typeface="Maiandra GD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946400" y="276383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47650" y="3455507"/>
            <a:ext cx="11944350" cy="3447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6C2A02"/>
                </a:solidFill>
                <a:effectLst/>
                <a:latin typeface="Maiandra GD" pitchFamily="34" charset="0"/>
                <a:ea typeface="Arial" pitchFamily="34" charset="0"/>
                <a:cs typeface="Arial" pitchFamily="34" charset="0"/>
              </a:rPr>
              <a:t>Landmark University,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6C2A02"/>
                </a:solidFill>
                <a:effectLst/>
                <a:latin typeface="Maiandra GD" pitchFamily="34" charset="0"/>
                <a:ea typeface="Arial" pitchFamily="34" charset="0"/>
                <a:cs typeface="Arial" pitchFamily="34" charset="0"/>
              </a:rPr>
              <a:t>Omu-Aran</a:t>
            </a:r>
            <a:endParaRPr kumimoji="0" lang="en-GB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6C2A02"/>
                </a:solidFill>
                <a:effectLst/>
                <a:latin typeface="Maiandra GD" pitchFamily="34" charset="0"/>
                <a:ea typeface="Arial" pitchFamily="34" charset="0"/>
                <a:cs typeface="Arial" pitchFamily="34" charset="0"/>
              </a:rPr>
              <a:t>Office of the Vice chancellor</a:t>
            </a:r>
            <a:endParaRPr kumimoji="0" lang="en-GB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6C2A02"/>
                </a:solidFill>
                <a:effectLst/>
                <a:latin typeface="Maiandra GD" pitchFamily="34" charset="0"/>
                <a:ea typeface="Arial" pitchFamily="34" charset="0"/>
                <a:cs typeface="Arial" pitchFamily="34" charset="0"/>
              </a:rPr>
              <a:t>directorate of academic planning</a:t>
            </a:r>
            <a:endParaRPr kumimoji="0" lang="en-GB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BB2B13"/>
                </a:solidFill>
                <a:effectLst/>
                <a:latin typeface="Maiandra GD" pitchFamily="34" charset="0"/>
                <a:ea typeface="Times New Roman" pitchFamily="18" charset="0"/>
                <a:cs typeface="Times New Roman" pitchFamily="18" charset="0"/>
              </a:rPr>
              <a:t>Internal Memo</a:t>
            </a:r>
            <a:endParaRPr kumimoji="0" lang="en-GB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iandra GD" pitchFamily="34" charset="0"/>
                <a:ea typeface="Calibri" pitchFamily="34" charset="0"/>
                <a:cs typeface="Times New Roman" pitchFamily="18" charset="0"/>
              </a:rPr>
              <a:t>Dominion Greetings.</a:t>
            </a: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iandra GD" pitchFamily="34" charset="0"/>
                <a:ea typeface="Calibri" pitchFamily="34" charset="0"/>
                <a:cs typeface="Times New Roman" pitchFamily="18" charset="0"/>
              </a:rPr>
              <a:t>I write to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aiandra GD" pitchFamily="34" charset="0"/>
                <a:ea typeface="Calibri" pitchFamily="34" charset="0"/>
                <a:cs typeface="Times New Roman" pitchFamily="18" charset="0"/>
              </a:rPr>
              <a:t>remind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iandra GD" pitchFamily="34" charset="0"/>
                <a:ea typeface="Calibri" pitchFamily="34" charset="0"/>
                <a:cs typeface="Times New Roman" pitchFamily="18" charset="0"/>
              </a:rPr>
              <a:t> our esteemed students’ Level Advisers in the ongoing Omega semester of 2018/2019 academic session that;</a:t>
            </a: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iandra GD" pitchFamily="34" charset="0"/>
                <a:ea typeface="Calibri" pitchFamily="34" charset="0"/>
                <a:cs typeface="Times New Roman" pitchFamily="18" charset="0"/>
              </a:rPr>
              <a:t>Approval/Non-approval of Omega Semester course registration as commenced on Monday 7th January is expected to be in full implementation.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GB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 descr="Description: C:\Users\REGISTRA OFFICE\Desktop\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440239"/>
            <a:ext cx="636588" cy="693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4880189" y="3244334"/>
            <a:ext cx="7489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/>
              <a:t>1.55pm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563831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16133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Arial Rounded MT Bold" pitchFamily="34" charset="0"/>
                <a:cs typeface="Garamond"/>
              </a:rPr>
              <a:t>How to be of good conduct</a:t>
            </a:r>
            <a:endParaRPr lang="en-US" sz="4800" dirty="0">
              <a:solidFill>
                <a:srgbClr val="FF0000"/>
              </a:solidFill>
              <a:latin typeface="Arial Rounded MT Bold" pitchFamily="34" charset="0"/>
              <a:cs typeface="Garamond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87" y="1502228"/>
            <a:ext cx="9343178" cy="4775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528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264" y="454034"/>
            <a:ext cx="8446168" cy="5489566"/>
          </a:xfrm>
        </p:spPr>
        <p:txBody>
          <a:bodyPr>
            <a:normAutofit fontScale="92500" lnSpcReduction="10000"/>
          </a:bodyPr>
          <a:lstStyle/>
          <a:p>
            <a:r>
              <a:rPr lang="en-GB" sz="3900" dirty="0" smtClean="0"/>
              <a:t>To </a:t>
            </a:r>
            <a:r>
              <a:rPr lang="en-GB" sz="3900" dirty="0" smtClean="0">
                <a:solidFill>
                  <a:srgbClr val="FF0000"/>
                </a:solidFill>
              </a:rPr>
              <a:t>invigorate</a:t>
            </a:r>
            <a:r>
              <a:rPr lang="en-GB" sz="3900" dirty="0" smtClean="0"/>
              <a:t> and </a:t>
            </a:r>
            <a:r>
              <a:rPr lang="en-GB" sz="3900" dirty="0" smtClean="0">
                <a:solidFill>
                  <a:srgbClr val="FF0000"/>
                </a:solidFill>
              </a:rPr>
              <a:t>reinvigorate</a:t>
            </a:r>
            <a:r>
              <a:rPr lang="en-GB" sz="3900" dirty="0" smtClean="0"/>
              <a:t> efforts in the vision drive;</a:t>
            </a:r>
          </a:p>
          <a:p>
            <a:r>
              <a:rPr lang="en-GB" sz="3900" dirty="0" smtClean="0"/>
              <a:t>A vital check list amongst world class Universities</a:t>
            </a:r>
          </a:p>
          <a:p>
            <a:pPr marL="0" indent="0">
              <a:buNone/>
            </a:pPr>
            <a:r>
              <a:rPr lang="en-GB" sz="3900" dirty="0" smtClean="0"/>
              <a:t>Outstanding participants can be encouraged by:</a:t>
            </a:r>
          </a:p>
          <a:p>
            <a:pPr>
              <a:buFont typeface="Wingdings" pitchFamily="2" charset="2"/>
              <a:buChar char="Ø"/>
            </a:pPr>
            <a:r>
              <a:rPr lang="en-GB" sz="3900" dirty="0" smtClean="0">
                <a:solidFill>
                  <a:srgbClr val="FF0000"/>
                </a:solidFill>
              </a:rPr>
              <a:t>Awards</a:t>
            </a:r>
          </a:p>
          <a:p>
            <a:pPr>
              <a:buFont typeface="Wingdings" pitchFamily="2" charset="2"/>
              <a:buChar char="Ø"/>
            </a:pPr>
            <a:r>
              <a:rPr lang="en-GB" sz="3900" dirty="0" smtClean="0"/>
              <a:t>Letter of commendations</a:t>
            </a:r>
          </a:p>
          <a:p>
            <a:pPr>
              <a:buFont typeface="Wingdings" pitchFamily="2" charset="2"/>
              <a:buChar char="Ø"/>
            </a:pPr>
            <a:r>
              <a:rPr lang="en-GB" sz="3900" dirty="0" smtClean="0">
                <a:solidFill>
                  <a:srgbClr val="FF0000"/>
                </a:solidFill>
              </a:rPr>
              <a:t>List of honours</a:t>
            </a:r>
          </a:p>
          <a:p>
            <a:pPr>
              <a:buFont typeface="Wingdings" pitchFamily="2" charset="2"/>
              <a:buChar char="Ø"/>
            </a:pPr>
            <a:r>
              <a:rPr lang="en-GB" sz="3900" dirty="0" smtClean="0">
                <a:solidFill>
                  <a:srgbClr val="FF0000"/>
                </a:solidFill>
              </a:rPr>
              <a:t>Certificates of honours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9201877" y="813971"/>
            <a:ext cx="299012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800" b="1" dirty="0">
                <a:solidFill>
                  <a:srgbClr val="FF0000"/>
                </a:solidFill>
                <a:latin typeface="Arial Rounded MT Bold" pitchFamily="34" charset="0"/>
              </a:rPr>
              <a:t>Reward system </a:t>
            </a:r>
            <a:endParaRPr lang="en-GB" sz="4800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98110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3958" y="365127"/>
            <a:ext cx="4235116" cy="3942178"/>
          </a:xfrm>
        </p:spPr>
        <p:txBody>
          <a:bodyPr>
            <a:normAutofit/>
          </a:bodyPr>
          <a:lstStyle/>
          <a:p>
            <a:r>
              <a:rPr lang="en-GB" sz="5400" dirty="0" smtClean="0">
                <a:solidFill>
                  <a:srgbClr val="FF0000"/>
                </a:solidFill>
                <a:latin typeface="Arial Rounded MT Bold" pitchFamily="34" charset="0"/>
              </a:rPr>
              <a:t>Way forward</a:t>
            </a:r>
            <a:endParaRPr lang="en-GB" sz="5400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pic>
        <p:nvPicPr>
          <p:cNvPr id="5" name="Picture 9" descr="C:\Users\coaremu\Downloads\Leadership ladde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4" t="24736" r="23802"/>
          <a:stretch/>
        </p:blipFill>
        <p:spPr bwMode="auto">
          <a:xfrm>
            <a:off x="2334124" y="1443789"/>
            <a:ext cx="4620128" cy="4471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coaremu\Downloads\vision tea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16" y="1658385"/>
            <a:ext cx="3314700" cy="138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349431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6308" y="844551"/>
            <a:ext cx="5495192" cy="5853113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en-GB" dirty="0" smtClean="0">
                <a:latin typeface="Berlin Sans FB" pitchFamily="34" charset="0"/>
              </a:rPr>
              <a:t>Colleges to institute regular </a:t>
            </a:r>
            <a:r>
              <a:rPr lang="en-GB" dirty="0" smtClean="0">
                <a:solidFill>
                  <a:srgbClr val="FF0000"/>
                </a:solidFill>
                <a:latin typeface="Berlin Sans FB" pitchFamily="34" charset="0"/>
              </a:rPr>
              <a:t>colloquium </a:t>
            </a:r>
            <a:r>
              <a:rPr lang="en-GB" dirty="0" smtClean="0">
                <a:latin typeface="Berlin Sans FB" pitchFamily="34" charset="0"/>
              </a:rPr>
              <a:t>to discuss, best practices….teaching, learning, collaborations etc. </a:t>
            </a:r>
          </a:p>
          <a:p>
            <a:pPr marL="0" indent="0">
              <a:buNone/>
            </a:pPr>
            <a:endParaRPr lang="en-GB" dirty="0" smtClean="0">
              <a:latin typeface="Berlin Sans FB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GB" dirty="0" smtClean="0">
                <a:latin typeface="Berlin Sans FB" pitchFamily="34" charset="0"/>
              </a:rPr>
              <a:t>Job ethics/etiquette /policies</a:t>
            </a:r>
          </a:p>
          <a:p>
            <a:pPr marL="0" indent="0">
              <a:buNone/>
            </a:pPr>
            <a:endParaRPr lang="en-GB" dirty="0" smtClean="0">
              <a:latin typeface="Berlin Sans FB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GB" dirty="0" smtClean="0">
                <a:latin typeface="Berlin Sans FB" pitchFamily="34" charset="0"/>
              </a:rPr>
              <a:t>Develop College/unit research site(s)… FOCUS -community impact</a:t>
            </a:r>
          </a:p>
          <a:p>
            <a:pPr marL="0" indent="0">
              <a:buNone/>
            </a:pPr>
            <a:endParaRPr lang="en-GB" dirty="0" smtClean="0">
              <a:latin typeface="Berlin Sans FB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GB" dirty="0" smtClean="0">
                <a:latin typeface="Berlin Sans FB" pitchFamily="34" charset="0"/>
              </a:rPr>
              <a:t> Encourage/stimulate innovations by students</a:t>
            </a:r>
          </a:p>
          <a:p>
            <a:pPr>
              <a:buFont typeface="Wingdings" pitchFamily="2" charset="2"/>
              <a:buChar char="v"/>
            </a:pPr>
            <a:endParaRPr lang="en-GB" dirty="0" smtClean="0">
              <a:latin typeface="Berlin Sans FB" pitchFamily="34" charset="0"/>
            </a:endParaRPr>
          </a:p>
          <a:p>
            <a:pPr marL="0" indent="0">
              <a:buNone/>
            </a:pPr>
            <a:endParaRPr lang="en-GB" dirty="0" smtClean="0">
              <a:latin typeface="Berlin Sans FB" pitchFamily="34" charset="0"/>
            </a:endParaRPr>
          </a:p>
          <a:p>
            <a:endParaRPr lang="en-GB" dirty="0"/>
          </a:p>
        </p:txBody>
      </p:sp>
      <p:pic>
        <p:nvPicPr>
          <p:cNvPr id="5122" name="Picture 2" descr="C:\Users\coaremu\Desktop\SPS opertn brif + SPS mails\SPS px 2\SPS px all\img 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-8958"/>
            <a:ext cx="3094892" cy="3291419"/>
          </a:xfrm>
          <a:prstGeom prst="rect">
            <a:avLst/>
          </a:prstGeom>
          <a:noFill/>
        </p:spPr>
      </p:pic>
      <p:sp>
        <p:nvSpPr>
          <p:cNvPr id="7" name="Text Placeholder 4"/>
          <p:cNvSpPr>
            <a:spLocks noGrp="1"/>
          </p:cNvSpPr>
          <p:nvPr>
            <p:ph type="body" sz="half" idx="2"/>
          </p:nvPr>
        </p:nvSpPr>
        <p:spPr>
          <a:xfrm>
            <a:off x="4142623" y="2152650"/>
            <a:ext cx="1934328" cy="1129784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r>
              <a:rPr lang="en-GB" sz="2800" dirty="0" smtClean="0">
                <a:solidFill>
                  <a:srgbClr val="FF0000"/>
                </a:solidFill>
              </a:rPr>
              <a:t> </a:t>
            </a:r>
            <a:r>
              <a:rPr lang="en-GB" sz="11200" dirty="0">
                <a:solidFill>
                  <a:srgbClr val="FF0000"/>
                </a:solidFill>
              </a:rPr>
              <a:t> </a:t>
            </a:r>
            <a:r>
              <a:rPr lang="en-GB" sz="11200" dirty="0" smtClean="0">
                <a:solidFill>
                  <a:srgbClr val="FF0000"/>
                </a:solidFill>
              </a:rPr>
              <a:t>WAY forward</a:t>
            </a:r>
            <a:endParaRPr lang="en-GB" sz="5600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64889" y="137349"/>
            <a:ext cx="41871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b="1" dirty="0">
                <a:solidFill>
                  <a:srgbClr val="FF0000"/>
                </a:solidFill>
                <a:latin typeface="Arial Rounded MT Bold" pitchFamily="34" charset="0"/>
              </a:rPr>
              <a:t>Colleges/units</a:t>
            </a:r>
          </a:p>
        </p:txBody>
      </p:sp>
      <p:pic>
        <p:nvPicPr>
          <p:cNvPr id="8194" name="Picture 2" descr="SB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4208760"/>
            <a:ext cx="6124073" cy="2211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197499" y="3402749"/>
            <a:ext cx="203171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srgbClr val="FF0000"/>
                </a:solidFill>
                <a:latin typeface="Arial Rounded MT Bold" pitchFamily="34" charset="0"/>
              </a:rPr>
              <a:t>Oxford</a:t>
            </a:r>
          </a:p>
        </p:txBody>
      </p:sp>
    </p:spTree>
    <p:extLst>
      <p:ext uri="{BB962C8B-B14F-4D97-AF65-F5344CB8AC3E}">
        <p14:creationId xmlns:p14="http://schemas.microsoft.com/office/powerpoint/2010/main" val="283545281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32450" y="273051"/>
            <a:ext cx="6159550" cy="6584949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en-GB" dirty="0" smtClean="0">
                <a:latin typeface="Berlin Sans FB" pitchFamily="34" charset="0"/>
              </a:rPr>
              <a:t>Have a central research meeting ( idea simulation)</a:t>
            </a:r>
          </a:p>
          <a:p>
            <a:pPr marL="0" indent="0">
              <a:buNone/>
            </a:pPr>
            <a:endParaRPr lang="en-GB" dirty="0" smtClean="0">
              <a:latin typeface="Berlin Sans FB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GB" dirty="0" smtClean="0">
                <a:latin typeface="Berlin Sans FB" pitchFamily="34" charset="0"/>
              </a:rPr>
              <a:t>Design an internal and external  forum for idea simulation and collaborative research</a:t>
            </a:r>
            <a:endParaRPr lang="en-GB" dirty="0">
              <a:latin typeface="Berlin Sans FB" pitchFamily="34" charset="0"/>
            </a:endParaRPr>
          </a:p>
          <a:p>
            <a:pPr marL="0" indent="0">
              <a:buNone/>
            </a:pPr>
            <a:endParaRPr lang="en-GB" dirty="0" smtClean="0">
              <a:latin typeface="Berlin Sans FB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GB" dirty="0" smtClean="0">
                <a:latin typeface="Berlin Sans FB" pitchFamily="34" charset="0"/>
              </a:rPr>
              <a:t>Identify key and related outfits......research and production to give speed to our quest for relevance.</a:t>
            </a:r>
          </a:p>
        </p:txBody>
      </p:sp>
      <p:sp>
        <p:nvSpPr>
          <p:cNvPr id="5" name="Rectangle 4"/>
          <p:cNvSpPr/>
          <p:nvPr/>
        </p:nvSpPr>
        <p:spPr>
          <a:xfrm>
            <a:off x="277551" y="2540934"/>
            <a:ext cx="2310248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rgbClr val="C00000"/>
                </a:solidFill>
                <a:latin typeface="Arial Narrow" pitchFamily="34" charset="0"/>
              </a:rPr>
              <a:t>OFFICE OF</a:t>
            </a:r>
            <a:r>
              <a:rPr lang="en-GB" sz="3600" b="1" dirty="0">
                <a:latin typeface="Arial Narrow" pitchFamily="34" charset="0"/>
              </a:rPr>
              <a:t> </a:t>
            </a:r>
            <a:endParaRPr lang="en-GB" sz="3600" b="1" dirty="0" smtClean="0">
              <a:latin typeface="Arial Narrow" pitchFamily="34" charset="0"/>
            </a:endParaRPr>
          </a:p>
          <a:p>
            <a:r>
              <a:rPr lang="en-GB" sz="3600" b="1" dirty="0">
                <a:latin typeface="Arial Narrow" pitchFamily="34" charset="0"/>
              </a:rPr>
              <a:t>	</a:t>
            </a:r>
            <a:endParaRPr lang="en-GB" sz="3600" b="1" dirty="0" smtClean="0">
              <a:solidFill>
                <a:srgbClr val="00B050"/>
              </a:solidFill>
              <a:latin typeface="Arial Narrow" pitchFamily="34" charset="0"/>
            </a:endParaRPr>
          </a:p>
          <a:p>
            <a:r>
              <a:rPr lang="en-GB" sz="3600" b="1" dirty="0">
                <a:latin typeface="Arial Narrow" pitchFamily="34" charset="0"/>
              </a:rPr>
              <a:t>	</a:t>
            </a:r>
            <a:r>
              <a:rPr lang="en-GB" sz="3600" b="1" dirty="0" smtClean="0">
                <a:latin typeface="Arial Narrow" pitchFamily="34" charset="0"/>
              </a:rPr>
              <a:t> 	</a:t>
            </a:r>
            <a:endParaRPr lang="en-GB" sz="3600" dirty="0">
              <a:solidFill>
                <a:srgbClr val="0070C0"/>
              </a:solidFill>
            </a:endParaRPr>
          </a:p>
        </p:txBody>
      </p:sp>
      <p:pic>
        <p:nvPicPr>
          <p:cNvPr id="8" name="Picture 2" descr="C:\Users\coaremu\Desktop\SPS opertn brif + SPS mails\SPS px 2\SPS px all\images14 - Copy.png"/>
          <p:cNvPicPr>
            <a:picLocks noChangeAspect="1" noChangeArrowheads="1"/>
          </p:cNvPicPr>
          <p:nvPr/>
        </p:nvPicPr>
        <p:blipFill rotWithShape="1">
          <a:blip r:embed="rId2" cstate="print"/>
          <a:srcRect l="24706" r="37647"/>
          <a:stretch/>
        </p:blipFill>
        <p:spPr bwMode="auto">
          <a:xfrm>
            <a:off x="97341" y="3217977"/>
            <a:ext cx="947831" cy="1034354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679257" y="3244334"/>
            <a:ext cx="33309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rgbClr val="00B050"/>
                </a:solidFill>
                <a:latin typeface="Arial Narrow" pitchFamily="34" charset="0"/>
              </a:rPr>
              <a:t>POSTGRADUATE</a:t>
            </a:r>
            <a:endParaRPr lang="en-GB" sz="3600" dirty="0"/>
          </a:p>
        </p:txBody>
      </p:sp>
      <p:sp>
        <p:nvSpPr>
          <p:cNvPr id="9" name="Rectangle 8"/>
          <p:cNvSpPr/>
          <p:nvPr/>
        </p:nvSpPr>
        <p:spPr>
          <a:xfrm>
            <a:off x="1428523" y="3859809"/>
            <a:ext cx="23070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rgbClr val="0070C0"/>
                </a:solidFill>
                <a:latin typeface="Arial Narrow" pitchFamily="34" charset="0"/>
              </a:rPr>
              <a:t>RESEARCH</a:t>
            </a:r>
            <a:endParaRPr lang="en-GB" sz="3600" dirty="0">
              <a:solidFill>
                <a:srgbClr val="0070C0"/>
              </a:solidFill>
            </a:endParaRPr>
          </a:p>
        </p:txBody>
      </p:sp>
      <p:sp>
        <p:nvSpPr>
          <p:cNvPr id="11" name="Text Placeholder 4"/>
          <p:cNvSpPr txBox="1">
            <a:spLocks/>
          </p:cNvSpPr>
          <p:nvPr/>
        </p:nvSpPr>
        <p:spPr>
          <a:xfrm>
            <a:off x="3967165" y="3028950"/>
            <a:ext cx="1934328" cy="1129784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25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 smtClean="0">
                <a:solidFill>
                  <a:srgbClr val="FF0000"/>
                </a:solidFill>
              </a:rPr>
              <a:t> </a:t>
            </a:r>
            <a:r>
              <a:rPr lang="en-GB" sz="11200" dirty="0" smtClean="0">
                <a:solidFill>
                  <a:srgbClr val="FF0000"/>
                </a:solidFill>
              </a:rPr>
              <a:t> WAY forward</a:t>
            </a:r>
            <a:endParaRPr lang="en-GB" sz="56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2824" y="886160"/>
            <a:ext cx="37046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dirty="0">
                <a:solidFill>
                  <a:srgbClr val="FF0000"/>
                </a:solidFill>
                <a:latin typeface="Arial Rounded MT Bold" pitchFamily="34" charset="0"/>
              </a:rPr>
              <a:t>Colleges/units</a:t>
            </a:r>
          </a:p>
        </p:txBody>
      </p:sp>
    </p:spTree>
    <p:extLst>
      <p:ext uri="{BB962C8B-B14F-4D97-AF65-F5344CB8AC3E}">
        <p14:creationId xmlns:p14="http://schemas.microsoft.com/office/powerpoint/2010/main" val="1376170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coaremu\Desktop\SPS opertn brif + SPS mails\SPS px 2\SPS px all\question-mark-collage-vector-11669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5519" y="589280"/>
            <a:ext cx="3491229" cy="6268720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 rot="16200000">
            <a:off x="-1614658" y="2689890"/>
            <a:ext cx="5770879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4800" b="1" dirty="0" smtClean="0">
                <a:latin typeface="Arial Rounded MT Bold" pitchFamily="34" charset="0"/>
              </a:rPr>
              <a:t>Landmark VISION QUEST</a:t>
            </a:r>
            <a:endParaRPr lang="en-GB" sz="4800" b="1" dirty="0">
              <a:latin typeface="Arial Rounded MT Bold" pitchFamily="34" charset="0"/>
            </a:endParaRPr>
          </a:p>
        </p:txBody>
      </p:sp>
      <p:sp>
        <p:nvSpPr>
          <p:cNvPr id="6" name="Down Arrow 5"/>
          <p:cNvSpPr/>
          <p:nvPr/>
        </p:nvSpPr>
        <p:spPr>
          <a:xfrm rot="10800000">
            <a:off x="7779623" y="2926079"/>
            <a:ext cx="551577" cy="72917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9001760" y="2484304"/>
            <a:ext cx="29667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b="1" dirty="0" smtClean="0">
                <a:solidFill>
                  <a:srgbClr val="FF0000"/>
                </a:solidFill>
                <a:latin typeface="Arial Rounded MT Bold" pitchFamily="34" charset="0"/>
              </a:rPr>
              <a:t>Strengt</a:t>
            </a:r>
            <a:r>
              <a:rPr lang="en-GB" sz="4000" b="1" dirty="0" smtClean="0">
                <a:solidFill>
                  <a:srgbClr val="FF0000"/>
                </a:solidFill>
                <a:latin typeface="Arial Rounded MT Bold" pitchFamily="34" charset="0"/>
              </a:rPr>
              <a:t>h</a:t>
            </a:r>
            <a:endParaRPr lang="en-GB" sz="4000" b="1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pic>
        <p:nvPicPr>
          <p:cNvPr id="11" name="Picture 2" descr="Image result for leadership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81"/>
          <a:stretch/>
        </p:blipFill>
        <p:spPr bwMode="auto">
          <a:xfrm>
            <a:off x="6193789" y="3810000"/>
            <a:ext cx="3790951" cy="2724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Image result for world class universit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935" y="-7938"/>
            <a:ext cx="2724150" cy="256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7003415" y="733609"/>
            <a:ext cx="2099945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  <a:latin typeface="Arial Rounded MT Bold" pitchFamily="34" charset="0"/>
              </a:rPr>
              <a:t>A LEADING </a:t>
            </a:r>
          </a:p>
        </p:txBody>
      </p:sp>
      <p:pic>
        <p:nvPicPr>
          <p:cNvPr id="14" name="Picture 13" descr="https://lh5.googleusercontent.com/mzODJPuxc6VIfM-dbt2u3lspMWj1ej825nNNSngQqtQ7csfja9qqQzO0WSwPlOcRFUOmXqImrchhCLNBkkHhdSbLA7WAjQ1Ike_XjUgrEfgkqtEFVP7EBfeJwWTLZdhnCeC9wXQuU1yPX5-lFA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18663" y="2255520"/>
            <a:ext cx="775097" cy="766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6163540" y="4869934"/>
            <a:ext cx="10935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  <a:latin typeface="Arial Rounded MT Bold" pitchFamily="34" charset="0"/>
              </a:rPr>
              <a:t>Faculty</a:t>
            </a:r>
            <a:endParaRPr lang="en-GB" sz="2000" dirty="0"/>
          </a:p>
        </p:txBody>
      </p:sp>
      <p:sp>
        <p:nvSpPr>
          <p:cNvPr id="15" name="Rectangle 14"/>
          <p:cNvSpPr/>
          <p:nvPr/>
        </p:nvSpPr>
        <p:spPr>
          <a:xfrm>
            <a:off x="8783676" y="4788654"/>
            <a:ext cx="7792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  <a:latin typeface="Arial Rounded MT Bold" pitchFamily="34" charset="0"/>
              </a:rPr>
              <a:t>Staff</a:t>
            </a:r>
            <a:endParaRPr lang="en-GB" sz="2000" dirty="0"/>
          </a:p>
        </p:txBody>
      </p:sp>
      <p:sp>
        <p:nvSpPr>
          <p:cNvPr id="16" name="Rectangle 15"/>
          <p:cNvSpPr/>
          <p:nvPr/>
        </p:nvSpPr>
        <p:spPr>
          <a:xfrm>
            <a:off x="7432327" y="5398254"/>
            <a:ext cx="1188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Arial Rounded MT Bold" pitchFamily="34" charset="0"/>
              </a:rPr>
              <a:t>Students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087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4695" y="67654"/>
            <a:ext cx="8470231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en-GB" sz="4000" dirty="0"/>
              <a:t>Attract international/industrial </a:t>
            </a:r>
            <a:r>
              <a:rPr lang="en-GB" sz="4000" dirty="0" smtClean="0"/>
              <a:t>partnership</a:t>
            </a:r>
          </a:p>
          <a:p>
            <a:endParaRPr lang="en-GB" sz="4000" dirty="0" smtClean="0"/>
          </a:p>
          <a:p>
            <a:pPr marL="457200" indent="-457200">
              <a:buFont typeface="Wingdings" pitchFamily="2" charset="2"/>
              <a:buChar char="q"/>
            </a:pPr>
            <a:r>
              <a:rPr lang="en-GB" sz="4000" dirty="0" smtClean="0"/>
              <a:t>Regular </a:t>
            </a:r>
            <a:r>
              <a:rPr lang="en-GB" sz="4000" dirty="0"/>
              <a:t>update on all operational strategies….</a:t>
            </a:r>
            <a:r>
              <a:rPr lang="en-GB" sz="4000" dirty="0" smtClean="0"/>
              <a:t>statutory/</a:t>
            </a:r>
            <a:r>
              <a:rPr lang="en-GB" sz="4000" dirty="0" err="1" smtClean="0"/>
              <a:t>adhoc</a:t>
            </a:r>
            <a:r>
              <a:rPr lang="en-GB" sz="4000" dirty="0" smtClean="0"/>
              <a:t> meetings</a:t>
            </a:r>
          </a:p>
          <a:p>
            <a:endParaRPr lang="en-GB" sz="4000" dirty="0"/>
          </a:p>
          <a:p>
            <a:pPr marL="457200" indent="-457200">
              <a:buFont typeface="Wingdings" pitchFamily="2" charset="2"/>
              <a:buChar char="q"/>
            </a:pPr>
            <a:r>
              <a:rPr lang="en-GB" sz="4000" dirty="0" smtClean="0"/>
              <a:t>Ensure </a:t>
            </a:r>
            <a:r>
              <a:rPr lang="en-GB" sz="4000" dirty="0"/>
              <a:t>compliance to rules/regulations of the </a:t>
            </a:r>
            <a:r>
              <a:rPr lang="en-GB" sz="4000" dirty="0" smtClean="0"/>
              <a:t>university</a:t>
            </a:r>
          </a:p>
          <a:p>
            <a:endParaRPr lang="en-GB" sz="4000" dirty="0" smtClean="0"/>
          </a:p>
          <a:p>
            <a:pPr marL="457200" indent="-457200">
              <a:buFont typeface="Wingdings" pitchFamily="2" charset="2"/>
              <a:buChar char="q"/>
            </a:pPr>
            <a:r>
              <a:rPr lang="en-GB" sz="4000" dirty="0" smtClean="0"/>
              <a:t>Institute </a:t>
            </a:r>
            <a:r>
              <a:rPr lang="en-GB" sz="4000" dirty="0"/>
              <a:t>Centre for academic quality assurance </a:t>
            </a:r>
            <a:r>
              <a:rPr lang="en-GB" sz="4000" dirty="0" smtClean="0"/>
              <a:t>…..</a:t>
            </a:r>
            <a:r>
              <a:rPr lang="en-GB" sz="2800" dirty="0" smtClean="0"/>
              <a:t>Oxford model…</a:t>
            </a:r>
            <a:r>
              <a:rPr lang="en-GB" sz="2800" dirty="0" err="1" smtClean="0"/>
              <a:t>QAhandbook</a:t>
            </a:r>
            <a:endParaRPr lang="en-GB" sz="4000" dirty="0"/>
          </a:p>
        </p:txBody>
      </p:sp>
      <p:sp>
        <p:nvSpPr>
          <p:cNvPr id="2" name="Rectangle 1"/>
          <p:cNvSpPr/>
          <p:nvPr/>
        </p:nvSpPr>
        <p:spPr>
          <a:xfrm>
            <a:off x="8542419" y="1968995"/>
            <a:ext cx="393833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dirty="0">
                <a:solidFill>
                  <a:srgbClr val="FF0000"/>
                </a:solidFill>
                <a:latin typeface="Arial Rounded MT Bold" pitchFamily="34" charset="0"/>
              </a:rPr>
              <a:t>Role of Management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314960554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4480" y="74867"/>
            <a:ext cx="8209815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en-US" sz="3200" dirty="0"/>
              <a:t>Teaching (Learning Environment) </a:t>
            </a:r>
          </a:p>
          <a:p>
            <a:r>
              <a:rPr lang="en-US" sz="3200" dirty="0"/>
              <a:t>	a. Improve Teaching Facilities</a:t>
            </a:r>
          </a:p>
          <a:p>
            <a:r>
              <a:rPr lang="en-US" sz="3200" dirty="0"/>
              <a:t>	b. Exhaustive review of Curricula</a:t>
            </a:r>
          </a:p>
          <a:p>
            <a:r>
              <a:rPr lang="en-US" sz="3200" dirty="0" smtClean="0"/>
              <a:t>	c</a:t>
            </a:r>
            <a:r>
              <a:rPr lang="en-US" sz="3200" dirty="0"/>
              <a:t>. Reputation in </a:t>
            </a:r>
            <a:r>
              <a:rPr lang="en-US" sz="3200" dirty="0" smtClean="0"/>
              <a:t>Learning</a:t>
            </a:r>
            <a:r>
              <a:rPr lang="en-US" sz="2400" dirty="0" smtClean="0"/>
              <a:t>…quality instructions, teaching, modules, notes 			etc. = reputation </a:t>
            </a:r>
            <a:endParaRPr lang="en-US" sz="3200" dirty="0"/>
          </a:p>
          <a:p>
            <a:pPr marL="457200" indent="-457200">
              <a:buFont typeface="Wingdings" pitchFamily="2" charset="2"/>
              <a:buChar char="q"/>
            </a:pPr>
            <a:r>
              <a:rPr lang="en-US" sz="3200" dirty="0" smtClean="0"/>
              <a:t>Re-invigorate  </a:t>
            </a:r>
            <a:r>
              <a:rPr lang="en-US" sz="3200" dirty="0"/>
              <a:t>Staff Development </a:t>
            </a:r>
            <a:r>
              <a:rPr lang="en-US" sz="3200" dirty="0" smtClean="0"/>
              <a:t>/welfare </a:t>
            </a:r>
            <a:r>
              <a:rPr lang="en-US" sz="3200" dirty="0" err="1" smtClean="0"/>
              <a:t>Programme</a:t>
            </a:r>
            <a:endParaRPr lang="en-US" sz="3200" dirty="0"/>
          </a:p>
          <a:p>
            <a:pPr marL="457200" indent="-457200">
              <a:buFont typeface="Wingdings" pitchFamily="2" charset="2"/>
              <a:buChar char="q"/>
            </a:pPr>
            <a:r>
              <a:rPr lang="en-US" sz="3200" dirty="0" smtClean="0"/>
              <a:t>Recruit </a:t>
            </a:r>
            <a:r>
              <a:rPr lang="en-US" sz="3200" dirty="0"/>
              <a:t>Masters’ degree </a:t>
            </a:r>
            <a:r>
              <a:rPr lang="en-US" sz="3200" dirty="0" smtClean="0"/>
              <a:t>holders: to improve ratio of doctorate holders.</a:t>
            </a:r>
            <a:endParaRPr lang="en-US" sz="3200" dirty="0"/>
          </a:p>
          <a:p>
            <a:pPr marL="457200" indent="-457200">
              <a:buFont typeface="Wingdings" pitchFamily="2" charset="2"/>
              <a:buChar char="q"/>
            </a:pPr>
            <a:r>
              <a:rPr lang="en-US" sz="3200" dirty="0" smtClean="0"/>
              <a:t>Improve </a:t>
            </a:r>
            <a:r>
              <a:rPr lang="en-US" sz="3200" dirty="0"/>
              <a:t>Staff/Student ratio. </a:t>
            </a:r>
          </a:p>
          <a:p>
            <a:endParaRPr lang="en-GB" sz="3200" dirty="0"/>
          </a:p>
          <a:p>
            <a:pPr marL="457200" indent="-457200">
              <a:buFont typeface="Arial" pitchFamily="34" charset="0"/>
              <a:buChar char="•"/>
            </a:pPr>
            <a:endParaRPr lang="en-US" sz="3200" dirty="0"/>
          </a:p>
          <a:p>
            <a:endParaRPr lang="en-US" sz="3200" dirty="0"/>
          </a:p>
        </p:txBody>
      </p:sp>
      <p:sp>
        <p:nvSpPr>
          <p:cNvPr id="2" name="Rectangle 1"/>
          <p:cNvSpPr/>
          <p:nvPr/>
        </p:nvSpPr>
        <p:spPr>
          <a:xfrm>
            <a:off x="8494295" y="477089"/>
            <a:ext cx="369770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>
                <a:solidFill>
                  <a:srgbClr val="FF0000"/>
                </a:solidFill>
                <a:latin typeface="Arial Rounded MT Bold" pitchFamily="34" charset="0"/>
              </a:rPr>
              <a:t>Role of Management</a:t>
            </a:r>
            <a:endParaRPr lang="en-GB" sz="4000" dirty="0"/>
          </a:p>
        </p:txBody>
      </p:sp>
      <p:pic>
        <p:nvPicPr>
          <p:cNvPr id="4" name="Picture 2" descr="Image result for good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9693198" y="3260353"/>
            <a:ext cx="1148179" cy="1239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083513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21384" y="1667933"/>
            <a:ext cx="7684153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en-GB" sz="4400" dirty="0"/>
              <a:t>Engage the existing </a:t>
            </a:r>
            <a:r>
              <a:rPr lang="en-GB" sz="4400" dirty="0">
                <a:solidFill>
                  <a:srgbClr val="FF0000"/>
                </a:solidFill>
              </a:rPr>
              <a:t>Strategic Plan</a:t>
            </a:r>
            <a:r>
              <a:rPr lang="en-GB" sz="4400" dirty="0"/>
              <a:t> 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GB" sz="3600" dirty="0"/>
              <a:t> explicit route to excellence in teaching, learning and other academic quality checks. </a:t>
            </a:r>
          </a:p>
        </p:txBody>
      </p:sp>
      <p:sp>
        <p:nvSpPr>
          <p:cNvPr id="6" name="Rectangle 5"/>
          <p:cNvSpPr/>
          <p:nvPr/>
        </p:nvSpPr>
        <p:spPr>
          <a:xfrm>
            <a:off x="8710863" y="1202609"/>
            <a:ext cx="348113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>
                <a:solidFill>
                  <a:srgbClr val="FF0000"/>
                </a:solidFill>
                <a:latin typeface="Arial Rounded MT Bold" pitchFamily="34" charset="0"/>
              </a:rPr>
              <a:t>Role of Management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24028146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68654" y="794084"/>
            <a:ext cx="3994484" cy="3176337"/>
          </a:xfrm>
        </p:spPr>
        <p:txBody>
          <a:bodyPr>
            <a:noAutofit/>
          </a:bodyPr>
          <a:lstStyle/>
          <a:p>
            <a:r>
              <a:rPr lang="en-GB" sz="4800" dirty="0">
                <a:solidFill>
                  <a:srgbClr val="FF0000"/>
                </a:solidFill>
                <a:latin typeface="Arial Rounded MT Bold" pitchFamily="34" charset="0"/>
              </a:rPr>
              <a:t>Role of </a:t>
            </a:r>
            <a:r>
              <a:rPr lang="en-GB" sz="4800" dirty="0" smtClean="0">
                <a:solidFill>
                  <a:srgbClr val="FF0000"/>
                </a:solidFill>
                <a:latin typeface="Arial Rounded MT Bold" pitchFamily="34" charset="0"/>
              </a:rPr>
              <a:t>Management</a:t>
            </a:r>
            <a:endParaRPr lang="en-GB" sz="4000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" y="46400"/>
            <a:ext cx="7709836" cy="6052819"/>
          </a:xfrm>
        </p:spPr>
        <p:txBody>
          <a:bodyPr>
            <a:no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en-GB" sz="3200" dirty="0" smtClean="0"/>
              <a:t>Attract quality manpower at all level   </a:t>
            </a:r>
          </a:p>
          <a:p>
            <a:endParaRPr lang="en-GB" sz="3200" dirty="0" smtClean="0"/>
          </a:p>
          <a:p>
            <a:pPr marL="457200" indent="-457200">
              <a:buFont typeface="Wingdings" pitchFamily="2" charset="2"/>
              <a:buChar char="q"/>
            </a:pPr>
            <a:r>
              <a:rPr lang="en-GB" sz="3200" dirty="0" smtClean="0"/>
              <a:t>Reduce </a:t>
            </a:r>
            <a:r>
              <a:rPr lang="en-GB" sz="3200" dirty="0"/>
              <a:t>attrition rate </a:t>
            </a:r>
            <a:endParaRPr lang="en-GB" sz="3200" dirty="0" smtClean="0"/>
          </a:p>
          <a:p>
            <a:endParaRPr lang="en-GB" sz="3200" dirty="0" smtClean="0"/>
          </a:p>
          <a:p>
            <a:pPr marL="457200" indent="-457200">
              <a:buFont typeface="Wingdings" pitchFamily="2" charset="2"/>
              <a:buChar char="q"/>
            </a:pPr>
            <a:r>
              <a:rPr lang="en-GB" sz="3200" dirty="0" smtClean="0"/>
              <a:t>Create cosy learning environment</a:t>
            </a:r>
          </a:p>
          <a:p>
            <a:endParaRPr lang="en-GB" sz="3200" dirty="0" smtClean="0"/>
          </a:p>
          <a:p>
            <a:pPr marL="457200" indent="-457200">
              <a:buFont typeface="Wingdings" pitchFamily="2" charset="2"/>
              <a:buChar char="q"/>
            </a:pPr>
            <a:r>
              <a:rPr lang="en-GB" sz="3200" dirty="0" smtClean="0"/>
              <a:t>Create /maintain standard and attractive  teaching and learning ambiance</a:t>
            </a:r>
          </a:p>
          <a:p>
            <a:endParaRPr lang="en-GB" sz="3200" dirty="0" smtClean="0"/>
          </a:p>
          <a:p>
            <a:pPr marL="457200" indent="-457200">
              <a:buFont typeface="Wingdings" pitchFamily="2" charset="2"/>
              <a:buChar char="q"/>
            </a:pPr>
            <a:r>
              <a:rPr lang="en-GB" sz="3200" dirty="0" smtClean="0"/>
              <a:t>Encourage faculty ranking in scienciometric data base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GB" sz="3200" dirty="0" smtClean="0"/>
              <a:t>Intensive Subscription drive (from within)</a:t>
            </a:r>
            <a:endParaRPr lang="en-GB" sz="3200" dirty="0"/>
          </a:p>
          <a:p>
            <a:endParaRPr lang="en-GB" sz="3200" dirty="0" smtClean="0"/>
          </a:p>
          <a:p>
            <a:pPr marL="457200" indent="-457200">
              <a:buFont typeface="Arial" pitchFamily="34" charset="0"/>
              <a:buChar char="•"/>
            </a:pPr>
            <a:endParaRPr lang="en-GB" sz="3200" dirty="0" smtClean="0"/>
          </a:p>
          <a:p>
            <a:pPr marL="457200" indent="-457200">
              <a:buFont typeface="Arial" pitchFamily="34" charset="0"/>
              <a:buChar char="•"/>
            </a:pPr>
            <a:endParaRPr lang="en-GB" sz="3200" dirty="0"/>
          </a:p>
        </p:txBody>
      </p:sp>
      <p:pic>
        <p:nvPicPr>
          <p:cNvPr id="7170" name="Picture 2" descr="Image result for good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7514047" y="217517"/>
            <a:ext cx="2159342" cy="2331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764320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23900" y="-524457"/>
            <a:ext cx="558165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			</a:t>
            </a:r>
            <a:r>
              <a:rPr lang="en-GB" sz="5300" dirty="0" smtClean="0">
                <a:solidFill>
                  <a:srgbClr val="FF0000"/>
                </a:solidFill>
                <a:latin typeface="Arial Rounded MT Bold" pitchFamily="34" charset="0"/>
              </a:rPr>
              <a:t>Subscription</a:t>
            </a:r>
            <a:endParaRPr lang="en-GB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09600" y="1600201"/>
            <a:ext cx="3600450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>
                <a:latin typeface="Arial Rounded MT Bold" pitchFamily="34" charset="0"/>
              </a:rPr>
              <a:t>Student welfare:</a:t>
            </a:r>
          </a:p>
          <a:p>
            <a:r>
              <a:rPr lang="en-GB" dirty="0" smtClean="0"/>
              <a:t>Comfort  </a:t>
            </a:r>
          </a:p>
          <a:p>
            <a:r>
              <a:rPr lang="en-GB" dirty="0" smtClean="0"/>
              <a:t>Accommodation</a:t>
            </a:r>
          </a:p>
          <a:p>
            <a:r>
              <a:rPr lang="en-GB" dirty="0" smtClean="0"/>
              <a:t>Counselling</a:t>
            </a:r>
          </a:p>
          <a:p>
            <a:r>
              <a:rPr lang="en-GB" dirty="0" smtClean="0"/>
              <a:t>Availability</a:t>
            </a:r>
          </a:p>
          <a:p>
            <a:r>
              <a:rPr lang="en-GB" dirty="0"/>
              <a:t>Feeding</a:t>
            </a:r>
          </a:p>
          <a:p>
            <a:endParaRPr lang="en-GB" dirty="0"/>
          </a:p>
        </p:txBody>
      </p:sp>
      <p:pic>
        <p:nvPicPr>
          <p:cNvPr id="9220" name="Picture 4" descr="Image result for oxford university host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458" y="61912"/>
            <a:ext cx="5882417" cy="3133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3817303" y="2781122"/>
            <a:ext cx="216116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 </a:t>
            </a:r>
            <a:r>
              <a:rPr lang="en-GB" sz="4800" b="1" dirty="0">
                <a:latin typeface="Arial Rounded MT Bold" pitchFamily="34" charset="0"/>
              </a:rPr>
              <a:t>Hostel</a:t>
            </a:r>
            <a:endParaRPr lang="en-GB" sz="4000" b="1" dirty="0">
              <a:latin typeface="Arial Rounded MT Bold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5834" y="805934"/>
            <a:ext cx="44174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dirty="0" smtClean="0">
                <a:solidFill>
                  <a:srgbClr val="FF0000"/>
                </a:solidFill>
                <a:latin typeface="Arial Rounded MT Bold" pitchFamily="34" charset="0"/>
              </a:rPr>
              <a:t>       Oxford </a:t>
            </a:r>
            <a:r>
              <a:rPr lang="en-GB" sz="4000" dirty="0">
                <a:solidFill>
                  <a:srgbClr val="FF0000"/>
                </a:solidFill>
                <a:latin typeface="Arial Rounded MT Bold" pitchFamily="34" charset="0"/>
              </a:rPr>
              <a:t>model</a:t>
            </a:r>
          </a:p>
        </p:txBody>
      </p:sp>
      <p:pic>
        <p:nvPicPr>
          <p:cNvPr id="13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008" y="3219450"/>
            <a:ext cx="6081991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820625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14118"/>
            <a:ext cx="10972800" cy="1143000"/>
          </a:xfrm>
        </p:spPr>
        <p:txBody>
          <a:bodyPr>
            <a:normAutofit/>
          </a:bodyPr>
          <a:lstStyle/>
          <a:p>
            <a:r>
              <a:rPr lang="en-GB" sz="4800" b="1" dirty="0" smtClean="0">
                <a:solidFill>
                  <a:srgbClr val="FF0000"/>
                </a:solidFill>
                <a:latin typeface="Arial Rounded MT Bold" pitchFamily="34" charset="0"/>
              </a:rPr>
              <a:t>Subscription</a:t>
            </a:r>
            <a:endParaRPr lang="en-GB" sz="4800" b="1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pic>
        <p:nvPicPr>
          <p:cNvPr id="5" name="Picture 2" descr="http://gostudylink.net/images/campuses/ob4.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1432" y="1130969"/>
            <a:ext cx="8154867" cy="5089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72469" y="2883389"/>
            <a:ext cx="295292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dirty="0" smtClean="0">
                <a:latin typeface="Arial Rounded MT Bold" pitchFamily="34" charset="0"/>
              </a:rPr>
              <a:t>Cafeteria</a:t>
            </a:r>
            <a:endParaRPr lang="en-GB" sz="2800" dirty="0">
              <a:latin typeface="Arial Rounded MT Bol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45446" y="923243"/>
            <a:ext cx="418736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b="1" dirty="0">
                <a:solidFill>
                  <a:srgbClr val="FF0000"/>
                </a:solidFill>
                <a:latin typeface="Arial Rounded MT Bold" pitchFamily="34" charset="0"/>
              </a:rPr>
              <a:t>Oxford model</a:t>
            </a:r>
          </a:p>
        </p:txBody>
      </p:sp>
      <p:pic>
        <p:nvPicPr>
          <p:cNvPr id="7" name="Picture 2" descr="C:\Users\coaremu\Downloads\image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6641" y="5384801"/>
            <a:ext cx="690880" cy="562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3121" y="5926495"/>
            <a:ext cx="1043622" cy="846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389274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5375" y="273051"/>
            <a:ext cx="6336625" cy="6584949"/>
          </a:xfrm>
        </p:spPr>
        <p:txBody>
          <a:bodyPr>
            <a:normAutofit fontScale="47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GB" sz="5900" dirty="0" smtClean="0"/>
              <a:t>VISIBILITY: Graduates whose names are published  in quality journals;</a:t>
            </a:r>
          </a:p>
          <a:p>
            <a:pPr marL="0" indent="0">
              <a:buNone/>
            </a:pPr>
            <a:endParaRPr lang="en-GB" sz="5900" dirty="0" smtClean="0"/>
          </a:p>
          <a:p>
            <a:pPr>
              <a:buFont typeface="Wingdings" pitchFamily="2" charset="2"/>
              <a:buChar char="q"/>
            </a:pPr>
            <a:r>
              <a:rPr lang="en-GB" sz="5900" dirty="0" smtClean="0"/>
              <a:t>EMPLOYMENT: Graduates who can launch start –up companies based on their experience</a:t>
            </a:r>
          </a:p>
          <a:p>
            <a:pPr marL="0" indent="0">
              <a:buNone/>
            </a:pPr>
            <a:endParaRPr lang="en-GB" sz="5900" dirty="0"/>
          </a:p>
          <a:p>
            <a:pPr>
              <a:buFont typeface="Wingdings" pitchFamily="2" charset="2"/>
              <a:buChar char="q"/>
            </a:pPr>
            <a:r>
              <a:rPr lang="en-GB" sz="5900" dirty="0" smtClean="0"/>
              <a:t>INNOVATIONS: Faculty , staff and students with recorded patents and owning Intellectual properties credited in their names as copyright owners;</a:t>
            </a:r>
          </a:p>
          <a:p>
            <a:pPr marL="0" indent="0">
              <a:buNone/>
            </a:pPr>
            <a:endParaRPr lang="en-GB" sz="5900" dirty="0" smtClean="0"/>
          </a:p>
          <a:p>
            <a:pPr>
              <a:buFont typeface="Wingdings" pitchFamily="2" charset="2"/>
              <a:buChar char="q"/>
            </a:pPr>
            <a:r>
              <a:rPr lang="en-GB" sz="5900" dirty="0" smtClean="0"/>
              <a:t>World class stakeholders</a:t>
            </a:r>
          </a:p>
          <a:p>
            <a:pPr>
              <a:buFont typeface="Wingdings" pitchFamily="2" charset="2"/>
              <a:buChar char="q"/>
            </a:pPr>
            <a:endParaRPr lang="en-GB" sz="5900" dirty="0"/>
          </a:p>
          <a:p>
            <a:pPr>
              <a:buFont typeface="Wingdings" pitchFamily="2" charset="2"/>
              <a:buChar char="q"/>
            </a:pPr>
            <a:r>
              <a:rPr lang="en-GB" sz="5900" dirty="0" smtClean="0"/>
              <a:t>World Class Landmark: World class enlistment</a:t>
            </a:r>
          </a:p>
          <a:p>
            <a:pPr>
              <a:buFont typeface="Wingdings" pitchFamily="2" charset="2"/>
              <a:buChar char="ü"/>
            </a:pPr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73273"/>
            <a:ext cx="3598031" cy="3694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394" r="68780"/>
          <a:stretch/>
        </p:blipFill>
        <p:spPr bwMode="auto">
          <a:xfrm>
            <a:off x="0" y="1097280"/>
            <a:ext cx="3636935" cy="155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 rot="16200000">
            <a:off x="2621280" y="2307235"/>
            <a:ext cx="5144751" cy="1323439"/>
          </a:xfrm>
          <a:prstGeom prst="rect">
            <a:avLst/>
          </a:prstGeom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en-GB" sz="5400" dirty="0">
                <a:solidFill>
                  <a:srgbClr val="FF0000"/>
                </a:solidFill>
                <a:latin typeface="Arial Rounded MT Bold" pitchFamily="34" charset="0"/>
              </a:rPr>
              <a:t>E</a:t>
            </a:r>
            <a:r>
              <a:rPr lang="en-GB" sz="8000" dirty="0">
                <a:solidFill>
                  <a:srgbClr val="FF0000"/>
                </a:solidFill>
                <a:latin typeface="Arial Rounded MT Bold" pitchFamily="34" charset="0"/>
              </a:rPr>
              <a:t>x</a:t>
            </a:r>
            <a:r>
              <a:rPr lang="en-GB" sz="5400" dirty="0">
                <a:solidFill>
                  <a:srgbClr val="FF0000"/>
                </a:solidFill>
                <a:latin typeface="Arial Rounded MT Bold" pitchFamily="34" charset="0"/>
              </a:rPr>
              <a:t>pec</a:t>
            </a:r>
            <a:r>
              <a:rPr lang="en-GB" sz="7200" dirty="0">
                <a:solidFill>
                  <a:srgbClr val="FF0000"/>
                </a:solidFill>
                <a:latin typeface="Arial Rounded MT Bold" pitchFamily="34" charset="0"/>
              </a:rPr>
              <a:t>t</a:t>
            </a:r>
            <a:r>
              <a:rPr lang="en-GB" sz="5400" dirty="0">
                <a:solidFill>
                  <a:srgbClr val="FF0000"/>
                </a:solidFill>
                <a:latin typeface="Arial Rounded MT Bold" pitchFamily="34" charset="0"/>
              </a:rPr>
              <a:t>ation</a:t>
            </a:r>
            <a:r>
              <a:rPr lang="en-GB" sz="7200" dirty="0">
                <a:solidFill>
                  <a:srgbClr val="FF0000"/>
                </a:solidFill>
                <a:latin typeface="Arial Rounded MT Bold" pitchFamily="34" charset="0"/>
              </a:rPr>
              <a:t>s</a:t>
            </a:r>
            <a:endParaRPr lang="en-GB" sz="5400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3121" y="5926495"/>
            <a:ext cx="1043622" cy="846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C:\Users\coaremu\Downloads\image(1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6641" y="5384801"/>
            <a:ext cx="690880" cy="562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656597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328160" y="563106"/>
            <a:ext cx="6487651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Bradley Hand ITC" pitchFamily="66" charset="0"/>
              </a:rPr>
              <a:t>“</a:t>
            </a:r>
            <a:r>
              <a:rPr lang="en-US" sz="4000" b="1" dirty="0" smtClean="0">
                <a:latin typeface="Bradley Hand ITC" pitchFamily="66" charset="0"/>
              </a:rPr>
              <a:t>A </a:t>
            </a:r>
            <a:r>
              <a:rPr lang="en-US" sz="4000" b="1" dirty="0">
                <a:latin typeface="Bradley Hand ITC" pitchFamily="66" charset="0"/>
              </a:rPr>
              <a:t>center of excellence (</a:t>
            </a:r>
            <a:r>
              <a:rPr lang="en-US" sz="4000" b="1" dirty="0" err="1">
                <a:latin typeface="Bradley Hand ITC" pitchFamily="66" charset="0"/>
              </a:rPr>
              <a:t>CoE</a:t>
            </a:r>
            <a:r>
              <a:rPr lang="en-US" sz="4000" b="1" dirty="0">
                <a:latin typeface="Bradley Hand ITC" pitchFamily="66" charset="0"/>
              </a:rPr>
              <a:t>) </a:t>
            </a:r>
            <a:endParaRPr lang="en-GB" sz="4000" b="1" dirty="0">
              <a:latin typeface="Bradley Hand ITC" pitchFamily="66" charset="0"/>
            </a:endParaRPr>
          </a:p>
          <a:p>
            <a:r>
              <a:rPr lang="en-US" sz="4000" b="1" dirty="0">
                <a:latin typeface="Bradley Hand ITC" pitchFamily="66" charset="0"/>
              </a:rPr>
              <a:t>is a </a:t>
            </a:r>
            <a:r>
              <a:rPr lang="en-US" sz="4400" b="1" dirty="0">
                <a:solidFill>
                  <a:srgbClr val="FF0000"/>
                </a:solidFill>
                <a:latin typeface="Arial Rounded MT Bold" pitchFamily="34" charset="0"/>
              </a:rPr>
              <a:t>team,</a:t>
            </a:r>
            <a:r>
              <a:rPr lang="en-US" sz="4000" b="1" dirty="0">
                <a:latin typeface="Bradley Hand ITC" pitchFamily="66" charset="0"/>
              </a:rPr>
              <a:t> a shared facility or an </a:t>
            </a:r>
            <a:r>
              <a:rPr lang="en-US" sz="4000" b="1" dirty="0" smtClean="0">
                <a:latin typeface="Bradley Hand ITC" pitchFamily="66" charset="0"/>
              </a:rPr>
              <a:t>entity </a:t>
            </a:r>
            <a:r>
              <a:rPr lang="en-US" sz="4000" b="1" dirty="0">
                <a:latin typeface="Bradley Hand ITC" pitchFamily="66" charset="0"/>
              </a:rPr>
              <a:t>that </a:t>
            </a:r>
            <a:r>
              <a:rPr lang="en-US" sz="4000" b="1" dirty="0" smtClean="0">
                <a:latin typeface="Bradley Hand ITC" pitchFamily="66" charset="0"/>
              </a:rPr>
              <a:t>provides </a:t>
            </a:r>
            <a:r>
              <a:rPr lang="en-US" sz="3600" b="1" dirty="0" smtClean="0">
                <a:solidFill>
                  <a:srgbClr val="FF0000"/>
                </a:solidFill>
                <a:latin typeface="Arial Rounded MT Bold" pitchFamily="34" charset="0"/>
              </a:rPr>
              <a:t>leadership</a:t>
            </a:r>
            <a:r>
              <a:rPr lang="en-US" sz="3600" b="1" dirty="0">
                <a:solidFill>
                  <a:srgbClr val="FF0000"/>
                </a:solidFill>
                <a:latin typeface="Arial Rounded MT Bold" pitchFamily="34" charset="0"/>
              </a:rPr>
              <a:t>, </a:t>
            </a:r>
            <a:r>
              <a:rPr lang="en-US" sz="3600" b="1" dirty="0" smtClean="0">
                <a:solidFill>
                  <a:srgbClr val="FF0000"/>
                </a:solidFill>
                <a:latin typeface="Arial Rounded MT Bold" pitchFamily="34" charset="0"/>
              </a:rPr>
              <a:t>best </a:t>
            </a:r>
            <a:r>
              <a:rPr lang="en-US" sz="3600" b="1" dirty="0">
                <a:solidFill>
                  <a:srgbClr val="FF0000"/>
                </a:solidFill>
                <a:latin typeface="Arial Rounded MT Bold" pitchFamily="34" charset="0"/>
              </a:rPr>
              <a:t>practices, research, support </a:t>
            </a:r>
            <a:endParaRPr lang="en-GB" sz="3600" b="1" dirty="0">
              <a:solidFill>
                <a:srgbClr val="FF0000"/>
              </a:solidFill>
              <a:latin typeface="Arial Rounded MT Bold" pitchFamily="34" charset="0"/>
            </a:endParaRPr>
          </a:p>
          <a:p>
            <a:r>
              <a:rPr lang="en-US" sz="4000" b="1" dirty="0">
                <a:latin typeface="Bradley Hand ITC" pitchFamily="66" charset="0"/>
              </a:rPr>
              <a:t>and/or training for a </a:t>
            </a:r>
            <a:r>
              <a:rPr lang="en-US" sz="4400" b="1" dirty="0">
                <a:solidFill>
                  <a:srgbClr val="FF0000"/>
                </a:solidFill>
                <a:latin typeface="Arial Rounded MT Bold" pitchFamily="34" charset="0"/>
              </a:rPr>
              <a:t>focus</a:t>
            </a:r>
            <a:r>
              <a:rPr lang="en-US" sz="4000" b="1" dirty="0">
                <a:latin typeface="Bradley Hand ITC" pitchFamily="66" charset="0"/>
              </a:rPr>
              <a:t> </a:t>
            </a:r>
            <a:r>
              <a:rPr lang="en-US" sz="4000" b="1" dirty="0" smtClean="0">
                <a:latin typeface="Bradley Hand ITC" pitchFamily="66" charset="0"/>
              </a:rPr>
              <a:t>area</a:t>
            </a:r>
            <a:r>
              <a:rPr lang="en-US" sz="6000" b="1" dirty="0" smtClean="0">
                <a:solidFill>
                  <a:srgbClr val="FF0000"/>
                </a:solidFill>
                <a:latin typeface="Bradley Hand ITC" pitchFamily="66" charset="0"/>
              </a:rPr>
              <a:t>”</a:t>
            </a:r>
            <a:r>
              <a:rPr lang="en-US" sz="4000" b="1" dirty="0" smtClean="0">
                <a:latin typeface="Bradley Hand ITC" pitchFamily="66" charset="0"/>
              </a:rPr>
              <a:t>.</a:t>
            </a:r>
            <a:endParaRPr lang="en-GB" sz="4000" b="1" dirty="0">
              <a:latin typeface="Bradley Hand ITC" pitchFamily="66" charset="0"/>
            </a:endParaRPr>
          </a:p>
        </p:txBody>
      </p:sp>
      <p:pic>
        <p:nvPicPr>
          <p:cNvPr id="1026" name="Picture 2" descr="C:\Users\coaremu\Downloads\image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6641" y="5384801"/>
            <a:ext cx="690880" cy="562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4800" y="2479655"/>
            <a:ext cx="44297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Bradley Hand ITC" pitchFamily="66" charset="0"/>
              </a:rPr>
              <a:t>Professor Margaret House, </a:t>
            </a:r>
            <a:endParaRPr lang="en-GB" sz="2800" b="1" dirty="0">
              <a:latin typeface="Bradley Hand ITC" pitchFamily="66" charset="0"/>
            </a:endParaRPr>
          </a:p>
          <a:p>
            <a:r>
              <a:rPr lang="en-US" b="1" dirty="0">
                <a:latin typeface="Bradley Hand ITC" pitchFamily="66" charset="0"/>
              </a:rPr>
              <a:t>Vice Chancellor, Leeds </a:t>
            </a:r>
            <a:endParaRPr lang="en-GB" b="1" dirty="0">
              <a:latin typeface="Bradley Hand ITC" pitchFamily="66" charset="0"/>
            </a:endParaRPr>
          </a:p>
          <a:p>
            <a:r>
              <a:rPr lang="en-US" b="1" dirty="0">
                <a:latin typeface="Bradley Hand ITC" pitchFamily="66" charset="0"/>
              </a:rPr>
              <a:t>Trinity University </a:t>
            </a:r>
            <a:endParaRPr lang="en-GB" b="1" dirty="0">
              <a:latin typeface="Bradley Hand ITC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1652" y="347308"/>
            <a:ext cx="2332690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GB" sz="4800" b="1" dirty="0">
                <a:solidFill>
                  <a:srgbClr val="FF0000"/>
                </a:solidFill>
                <a:latin typeface="Arial Rounded MT Bold" pitchFamily="34" charset="0"/>
              </a:rPr>
              <a:t>Quotes</a:t>
            </a:r>
            <a:endParaRPr lang="en-GB" sz="4800" dirty="0">
              <a:latin typeface="Arial Rounded MT Bold" pitchFamily="34" charset="0"/>
            </a:endParaRPr>
          </a:p>
        </p:txBody>
      </p:sp>
      <p:sp>
        <p:nvSpPr>
          <p:cNvPr id="3" name="AutoShape 2" descr="Image result for world class"/>
          <p:cNvSpPr>
            <a:spLocks noChangeAspect="1" noChangeArrowheads="1"/>
          </p:cNvSpPr>
          <p:nvPr/>
        </p:nvSpPr>
        <p:spPr bwMode="auto">
          <a:xfrm>
            <a:off x="155575" y="-1608138"/>
            <a:ext cx="4143375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3121" y="5926495"/>
            <a:ext cx="1043622" cy="846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075977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18183" y="40642"/>
            <a:ext cx="8174938" cy="729430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Bradley Hand ITC" pitchFamily="66" charset="0"/>
              </a:rPr>
              <a:t>…..“</a:t>
            </a:r>
            <a:r>
              <a:rPr lang="en-US" sz="3600" b="1" dirty="0" smtClean="0">
                <a:latin typeface="Bradley Hand ITC" pitchFamily="66" charset="0"/>
              </a:rPr>
              <a:t>We </a:t>
            </a:r>
            <a:r>
              <a:rPr lang="en-US" sz="3600" b="1" dirty="0">
                <a:latin typeface="Bradley Hand ITC" pitchFamily="66" charset="0"/>
              </a:rPr>
              <a:t>will continue to move to an </a:t>
            </a:r>
            <a:endParaRPr lang="en-GB" sz="3600" b="1" dirty="0">
              <a:latin typeface="Bradley Hand ITC" pitchFamily="66" charset="0"/>
            </a:endParaRPr>
          </a:p>
          <a:p>
            <a:r>
              <a:rPr lang="en-US" sz="3600" b="1" dirty="0">
                <a:latin typeface="Bradley Hand ITC" pitchFamily="66" charset="0"/>
              </a:rPr>
              <a:t>increasingly </a:t>
            </a:r>
            <a:r>
              <a:rPr lang="en-GB" sz="3600" b="1" dirty="0">
                <a:latin typeface="Bradley Hand ITC" pitchFamily="66" charset="0"/>
              </a:rPr>
              <a:t> </a:t>
            </a:r>
            <a:r>
              <a:rPr lang="en-GB" sz="3600" b="1" dirty="0" smtClean="0">
                <a:latin typeface="Bradley Hand ITC" pitchFamily="66" charset="0"/>
              </a:rPr>
              <a:t>Harvard led  faculty</a:t>
            </a:r>
            <a:r>
              <a:rPr lang="en-US" sz="3600" b="1" dirty="0" smtClean="0">
                <a:latin typeface="Bradley Hand ITC" pitchFamily="66" charset="0"/>
              </a:rPr>
              <a:t> </a:t>
            </a:r>
            <a:r>
              <a:rPr lang="en-US" sz="3600" b="1" dirty="0">
                <a:latin typeface="Bradley Hand ITC" pitchFamily="66" charset="0"/>
              </a:rPr>
              <a:t>system </a:t>
            </a:r>
            <a:endParaRPr lang="en-GB" sz="3600" b="1" dirty="0">
              <a:latin typeface="Bradley Hand ITC" pitchFamily="66" charset="0"/>
            </a:endParaRPr>
          </a:p>
          <a:p>
            <a:r>
              <a:rPr lang="en-US" sz="3600" b="1" dirty="0">
                <a:latin typeface="Bradley Hand ITC" pitchFamily="66" charset="0"/>
              </a:rPr>
              <a:t>which recruits enough great </a:t>
            </a:r>
            <a:endParaRPr lang="en-GB" sz="3600" b="1" dirty="0">
              <a:latin typeface="Bradley Hand ITC" pitchFamily="66" charset="0"/>
            </a:endParaRPr>
          </a:p>
          <a:p>
            <a:r>
              <a:rPr lang="en-US" sz="3600" b="1" dirty="0" smtClean="0">
                <a:latin typeface="Bradley Hand ITC" pitchFamily="66" charset="0"/>
              </a:rPr>
              <a:t>Faculty  </a:t>
            </a:r>
            <a:r>
              <a:rPr lang="en-US" sz="3600" b="1" dirty="0">
                <a:latin typeface="Bradley Hand ITC" pitchFamily="66" charset="0"/>
              </a:rPr>
              <a:t>in every part of the </a:t>
            </a:r>
            <a:endParaRPr lang="en-GB" sz="3600" b="1" dirty="0">
              <a:latin typeface="Bradley Hand ITC" pitchFamily="66" charset="0"/>
            </a:endParaRPr>
          </a:p>
          <a:p>
            <a:r>
              <a:rPr lang="en-US" sz="3600" b="1" dirty="0" smtClean="0">
                <a:latin typeface="Bradley Hand ITC" pitchFamily="66" charset="0"/>
              </a:rPr>
              <a:t>County and the world, </a:t>
            </a:r>
            <a:r>
              <a:rPr lang="en-US" sz="3600" b="1" dirty="0">
                <a:latin typeface="Bradley Hand ITC" pitchFamily="66" charset="0"/>
              </a:rPr>
              <a:t>so that </a:t>
            </a:r>
            <a:r>
              <a:rPr lang="en-US" sz="3600" b="1" dirty="0" smtClean="0">
                <a:latin typeface="Bradley Hand ITC" pitchFamily="66" charset="0"/>
              </a:rPr>
              <a:t>we control schools and </a:t>
            </a:r>
            <a:r>
              <a:rPr lang="en-US" sz="3600" b="1" dirty="0">
                <a:latin typeface="Bradley Hand ITC" pitchFamily="66" charset="0"/>
              </a:rPr>
              <a:t>leaders </a:t>
            </a:r>
            <a:r>
              <a:rPr lang="en-US" sz="3600" b="1" dirty="0" smtClean="0">
                <a:latin typeface="Bradley Hand ITC" pitchFamily="66" charset="0"/>
              </a:rPr>
              <a:t> and determine  </a:t>
            </a:r>
            <a:r>
              <a:rPr lang="en-US" sz="3600" b="1" dirty="0">
                <a:latin typeface="Bradley Hand ITC" pitchFamily="66" charset="0"/>
              </a:rPr>
              <a:t>which </a:t>
            </a:r>
            <a:endParaRPr lang="en-GB" sz="3600" b="1" dirty="0">
              <a:latin typeface="Bradley Hand ITC" pitchFamily="66" charset="0"/>
            </a:endParaRPr>
          </a:p>
          <a:p>
            <a:r>
              <a:rPr lang="en-US" sz="3600" b="1" dirty="0">
                <a:latin typeface="Bradley Hand ITC" pitchFamily="66" charset="0"/>
              </a:rPr>
              <a:t>teachers are recruited and how </a:t>
            </a:r>
            <a:endParaRPr lang="en-GB" sz="3600" b="1" dirty="0">
              <a:latin typeface="Bradley Hand ITC" pitchFamily="66" charset="0"/>
            </a:endParaRPr>
          </a:p>
          <a:p>
            <a:r>
              <a:rPr lang="en-US" sz="3600" b="1" dirty="0">
                <a:latin typeface="Bradley Hand ITC" pitchFamily="66" charset="0"/>
              </a:rPr>
              <a:t>they are </a:t>
            </a:r>
            <a:r>
              <a:rPr lang="en-US" sz="3600" b="1" dirty="0" smtClean="0">
                <a:latin typeface="Bradley Hand ITC" pitchFamily="66" charset="0"/>
              </a:rPr>
              <a:t>trained</a:t>
            </a:r>
            <a:r>
              <a:rPr lang="en-US" sz="3600" b="1" dirty="0" smtClean="0">
                <a:solidFill>
                  <a:srgbClr val="FF0000"/>
                </a:solidFill>
                <a:latin typeface="Bradley Hand ITC" pitchFamily="66" charset="0"/>
              </a:rPr>
              <a:t>”</a:t>
            </a:r>
            <a:r>
              <a:rPr lang="en-US" sz="3600" b="1" dirty="0" smtClean="0">
                <a:latin typeface="Bradley Hand ITC" pitchFamily="66" charset="0"/>
              </a:rPr>
              <a:t>. ……</a:t>
            </a:r>
            <a:r>
              <a:rPr lang="en-US" sz="3200" b="1" dirty="0" smtClean="0">
                <a:latin typeface="Bradley Hand ITC" pitchFamily="66" charset="0"/>
              </a:rPr>
              <a:t> </a:t>
            </a:r>
          </a:p>
          <a:p>
            <a:r>
              <a:rPr lang="en-US" sz="2400" b="1" dirty="0" smtClean="0">
                <a:latin typeface="Bradley Hand ITC" pitchFamily="66" charset="0"/>
              </a:rPr>
              <a:t> </a:t>
            </a:r>
            <a:r>
              <a:rPr lang="en-US" sz="2400" b="1" dirty="0">
                <a:latin typeface="Bradley Hand ITC" pitchFamily="66" charset="0"/>
              </a:rPr>
              <a:t>Professor Margaret House, </a:t>
            </a:r>
            <a:endParaRPr lang="en-GB" sz="3200" b="1" dirty="0">
              <a:latin typeface="Bradley Hand ITC" pitchFamily="66" charset="0"/>
            </a:endParaRPr>
          </a:p>
          <a:p>
            <a:r>
              <a:rPr lang="en-US" sz="2400" b="1" dirty="0">
                <a:latin typeface="Bradley Hand ITC" pitchFamily="66" charset="0"/>
              </a:rPr>
              <a:t>Vice Chancellor, Leeds </a:t>
            </a:r>
            <a:endParaRPr lang="en-GB" sz="2400" b="1" dirty="0">
              <a:latin typeface="Bradley Hand ITC" pitchFamily="66" charset="0"/>
            </a:endParaRPr>
          </a:p>
          <a:p>
            <a:r>
              <a:rPr lang="en-US" sz="2400" b="1" dirty="0">
                <a:latin typeface="Bradley Hand ITC" pitchFamily="66" charset="0"/>
              </a:rPr>
              <a:t>Trinity University </a:t>
            </a:r>
            <a:endParaRPr lang="en-GB" sz="2400" b="1" dirty="0">
              <a:latin typeface="Bradley Hand ITC" pitchFamily="66" charset="0"/>
            </a:endParaRPr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0" y="1058777"/>
            <a:ext cx="2502568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4800" b="1" dirty="0">
                <a:solidFill>
                  <a:srgbClr val="FF0000"/>
                </a:solidFill>
                <a:latin typeface="Arial Rounded MT Bold" pitchFamily="34" charset="0"/>
              </a:rPr>
              <a:t>Quotes</a:t>
            </a:r>
            <a:endParaRPr lang="en-GB" sz="4800" dirty="0">
              <a:latin typeface="Arial Rounded MT Bold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3121" y="5926495"/>
            <a:ext cx="1043622" cy="846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C:\Users\coaremu\Downloads\image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6641" y="5384801"/>
            <a:ext cx="690880" cy="562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830713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958704" y="116144"/>
            <a:ext cx="50006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5400" b="1" dirty="0" smtClean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en-GB" sz="5400" b="1" dirty="0" smtClean="0">
                <a:latin typeface="Arial Rounded MT Bold" pitchFamily="34" charset="0"/>
              </a:rPr>
              <a:t>Stakeholders</a:t>
            </a:r>
            <a:endParaRPr lang="en-GB" sz="5400" b="1" dirty="0">
              <a:latin typeface="Arial Rounded MT Bold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8501" y="1174916"/>
            <a:ext cx="6898329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0" b="1" dirty="0">
                <a:solidFill>
                  <a:srgbClr val="FF0000"/>
                </a:solidFill>
                <a:latin typeface="Arial Rounded MT Bold" pitchFamily="34" charset="0"/>
              </a:rPr>
              <a:t>O</a:t>
            </a:r>
            <a:r>
              <a:rPr lang="en-GB" sz="6600" b="1" dirty="0">
                <a:solidFill>
                  <a:srgbClr val="FF0000"/>
                </a:solidFill>
                <a:latin typeface="Arial Rounded MT Bold" pitchFamily="34" charset="0"/>
              </a:rPr>
              <a:t>wn </a:t>
            </a:r>
            <a:r>
              <a:rPr lang="en-GB" sz="6600" b="1" dirty="0" smtClean="0">
                <a:solidFill>
                  <a:srgbClr val="FF0000"/>
                </a:solidFill>
                <a:latin typeface="Arial Rounded MT Bold" pitchFamily="34" charset="0"/>
              </a:rPr>
              <a:t>It</a:t>
            </a:r>
          </a:p>
          <a:p>
            <a:r>
              <a:rPr lang="en-GB" sz="6600" b="1" dirty="0" smtClean="0">
                <a:solidFill>
                  <a:srgbClr val="FF0000"/>
                </a:solidFill>
                <a:latin typeface="Arial Rounded MT Bold" pitchFamily="34" charset="0"/>
              </a:rPr>
              <a:t>	</a:t>
            </a:r>
            <a:r>
              <a:rPr lang="en-GB" sz="8000" b="1" dirty="0" smtClean="0">
                <a:solidFill>
                  <a:srgbClr val="FF0000"/>
                </a:solidFill>
                <a:latin typeface="Arial Rounded MT Bold" pitchFamily="34" charset="0"/>
              </a:rPr>
              <a:t>E</a:t>
            </a:r>
            <a:r>
              <a:rPr lang="en-GB" sz="6600" b="1" dirty="0" smtClean="0">
                <a:solidFill>
                  <a:srgbClr val="FF0000"/>
                </a:solidFill>
                <a:latin typeface="Arial Rounded MT Bold" pitchFamily="34" charset="0"/>
              </a:rPr>
              <a:t>mbrace it</a:t>
            </a:r>
          </a:p>
          <a:p>
            <a:r>
              <a:rPr lang="en-GB" sz="6600" b="1" dirty="0" smtClean="0">
                <a:solidFill>
                  <a:srgbClr val="FF0000"/>
                </a:solidFill>
                <a:latin typeface="Arial Rounded MT Bold" pitchFamily="34" charset="0"/>
              </a:rPr>
              <a:t>		</a:t>
            </a:r>
            <a:r>
              <a:rPr lang="en-GB" sz="8800" b="1" dirty="0" smtClean="0">
                <a:solidFill>
                  <a:srgbClr val="FF0000"/>
                </a:solidFill>
                <a:latin typeface="Arial Rounded MT Bold" pitchFamily="34" charset="0"/>
              </a:rPr>
              <a:t>R</a:t>
            </a:r>
            <a:r>
              <a:rPr lang="en-GB" sz="6600" b="1" dirty="0" smtClean="0">
                <a:solidFill>
                  <a:srgbClr val="FF0000"/>
                </a:solidFill>
                <a:latin typeface="Arial Rounded MT Bold" pitchFamily="34" charset="0"/>
              </a:rPr>
              <a:t>un with it </a:t>
            </a:r>
            <a:endParaRPr lang="en-GB" sz="66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704" y="2310058"/>
            <a:ext cx="5203316" cy="4162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8065602" y="1848680"/>
            <a:ext cx="251222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b="1" dirty="0" smtClean="0">
                <a:solidFill>
                  <a:srgbClr val="FF0000"/>
                </a:solidFill>
                <a:latin typeface="Arial Rounded MT Bold" pitchFamily="34" charset="0"/>
              </a:rPr>
              <a:t>10</a:t>
            </a:r>
            <a:r>
              <a:rPr lang="en-GB" sz="4400" b="1" dirty="0">
                <a:solidFill>
                  <a:srgbClr val="FF0000"/>
                </a:solidFill>
                <a:latin typeface="Arial Rounded MT Bold" pitchFamily="34" charset="0"/>
              </a:rPr>
              <a:t>: </a:t>
            </a:r>
            <a:r>
              <a:rPr lang="en-GB" sz="4400" b="1" dirty="0">
                <a:solidFill>
                  <a:srgbClr val="C00000"/>
                </a:solidFill>
                <a:latin typeface="Arial Rounded MT Bold" pitchFamily="34" charset="0"/>
              </a:rPr>
              <a:t>20</a:t>
            </a:r>
            <a:r>
              <a:rPr lang="en-GB" sz="4400" b="1" dirty="0">
                <a:latin typeface="Arial Rounded MT Bold" pitchFamily="34" charset="0"/>
              </a:rPr>
              <a:t>28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2295709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:\Users\coaremu\Downloads\Thank you(1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598"/>
          <a:stretch/>
        </p:blipFill>
        <p:spPr bwMode="auto">
          <a:xfrm>
            <a:off x="3922932" y="1033974"/>
            <a:ext cx="2268416" cy="3404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coaremu\Downloads\VISION(1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5303" r="-6680"/>
          <a:stretch/>
        </p:blipFill>
        <p:spPr bwMode="auto">
          <a:xfrm>
            <a:off x="6108896" y="1033974"/>
            <a:ext cx="3108324" cy="340413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64160" y="2708032"/>
            <a:ext cx="3637280" cy="92333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en-GB" sz="5400" dirty="0" smtClean="0">
                <a:latin typeface="Arial Rounded MT Bold" pitchFamily="34" charset="0"/>
              </a:rPr>
              <a:t>Landmark</a:t>
            </a:r>
            <a:endParaRPr lang="en-GB" sz="5400" dirty="0">
              <a:latin typeface="Arial Rounded MT Bold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73923" y="5025504"/>
            <a:ext cx="79482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5400" dirty="0" smtClean="0">
                <a:solidFill>
                  <a:srgbClr val="00B050"/>
                </a:solidFill>
                <a:latin typeface="Arial Rounded MT Bold" pitchFamily="34" charset="0"/>
              </a:rPr>
              <a:t>Loud; </a:t>
            </a:r>
            <a:r>
              <a:rPr lang="en-GB" sz="5400" dirty="0" smtClean="0">
                <a:latin typeface="Arial Rounded MT Bold" pitchFamily="34" charset="0"/>
              </a:rPr>
              <a:t> </a:t>
            </a:r>
            <a:r>
              <a:rPr lang="en-GB" sz="5400" b="1" dirty="0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clear;</a:t>
            </a:r>
            <a:r>
              <a:rPr lang="en-GB" sz="5400" dirty="0" smtClean="0">
                <a:latin typeface="Arial Rounded MT Bold" pitchFamily="34" charset="0"/>
              </a:rPr>
              <a:t> </a:t>
            </a:r>
            <a:r>
              <a:rPr lang="en-GB" sz="5400" b="1" dirty="0" smtClean="0">
                <a:solidFill>
                  <a:srgbClr val="7030A0"/>
                </a:solidFill>
                <a:latin typeface="Arial Rounded MT Bold" pitchFamily="34" charset="0"/>
              </a:rPr>
              <a:t>palpable</a:t>
            </a:r>
            <a:r>
              <a:rPr lang="en-GB" sz="4800" dirty="0" smtClean="0"/>
              <a:t> </a:t>
            </a:r>
            <a:endParaRPr lang="en-GB" sz="4800" dirty="0"/>
          </a:p>
        </p:txBody>
      </p:sp>
      <p:sp>
        <p:nvSpPr>
          <p:cNvPr id="2" name="Rectangle 1"/>
          <p:cNvSpPr/>
          <p:nvPr/>
        </p:nvSpPr>
        <p:spPr>
          <a:xfrm>
            <a:off x="9217220" y="2194560"/>
            <a:ext cx="2832540" cy="120032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8800" b="1" baseline="-25000" dirty="0" err="1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R</a:t>
            </a:r>
            <a:r>
              <a:rPr lang="en-GB" sz="7200" b="1" baseline="-25000" dirty="0" err="1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e</a:t>
            </a:r>
            <a:r>
              <a:rPr lang="en-GB" sz="4000" b="1" baseline="-25000" dirty="0" err="1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C</a:t>
            </a:r>
            <a:r>
              <a:rPr lang="en-GB" sz="4000" b="1" baseline="-25000" dirty="0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 </a:t>
            </a:r>
            <a:r>
              <a:rPr lang="en-GB" sz="7200" b="1" baseline="-25000" dirty="0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I T E</a:t>
            </a:r>
            <a:endParaRPr lang="en-GB" sz="7200" dirty="0">
              <a:latin typeface="Arial Rounded MT Bold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9387840" y="3375035"/>
            <a:ext cx="93432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0444088" y="3371235"/>
            <a:ext cx="209722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0803145" y="3419361"/>
            <a:ext cx="149335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1176000" y="3419418"/>
            <a:ext cx="243840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1550317" y="3371235"/>
            <a:ext cx="379128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344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igital bra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526" y="555623"/>
            <a:ext cx="3959224" cy="3959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coaremu\Downloads\vision start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3771899"/>
            <a:ext cx="3492500" cy="3101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 descr="C:\Users\coaremu\Downloads\THE Teaching criterion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340" r="66571" b="5347"/>
          <a:stretch/>
        </p:blipFill>
        <p:spPr bwMode="auto">
          <a:xfrm>
            <a:off x="4389370" y="346073"/>
            <a:ext cx="2979905" cy="1218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coaremu\Downloads\image(1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150" y="3239770"/>
            <a:ext cx="8382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Image result for world class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193"/>
          <a:stretch/>
        </p:blipFill>
        <p:spPr bwMode="auto">
          <a:xfrm>
            <a:off x="4483735" y="1653541"/>
            <a:ext cx="2143125" cy="1496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coaremu\Downloads\image(1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6641" y="5408864"/>
            <a:ext cx="690880" cy="562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3121" y="5926495"/>
            <a:ext cx="1043622" cy="846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009553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coaremu\Desktop\SPS opertn brif + SPS mails\SPS px 2\SPS px all\images 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6945" y="1547575"/>
            <a:ext cx="4828065" cy="3601941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5911497" y="2185013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5400" dirty="0">
                <a:latin typeface="Arial Rounded MT Bold" pitchFamily="34" charset="0"/>
              </a:rPr>
              <a:t>Thank </a:t>
            </a:r>
            <a:r>
              <a:rPr lang="en-GB" sz="5400" dirty="0" smtClean="0">
                <a:latin typeface="Arial Rounded MT Bold" pitchFamily="34" charset="0"/>
              </a:rPr>
              <a:t>you</a:t>
            </a:r>
            <a:endParaRPr lang="en-GB" sz="3600" dirty="0">
              <a:latin typeface="Arial Rounded MT Bold" pitchFamily="34" charset="0"/>
            </a:endParaRPr>
          </a:p>
          <a:p>
            <a:r>
              <a:rPr lang="en-GB" sz="3600" dirty="0">
                <a:latin typeface="Arial Rounded MT Bold" pitchFamily="34" charset="0"/>
              </a:rPr>
              <a:t>	</a:t>
            </a:r>
            <a:r>
              <a:rPr lang="en-GB" sz="5400" dirty="0" smtClean="0">
                <a:latin typeface="Arial Rounded MT Bold" pitchFamily="34" charset="0"/>
              </a:rPr>
              <a:t>Obrigado</a:t>
            </a:r>
            <a:endParaRPr lang="en-GB" sz="3600" b="1" dirty="0">
              <a:latin typeface="Arial Rounded MT Bold" pitchFamily="34" charset="0"/>
            </a:endParaRPr>
          </a:p>
          <a:p>
            <a:r>
              <a:rPr lang="en-GB" sz="3600" b="1" dirty="0">
                <a:latin typeface="Arial Rounded MT Bold" pitchFamily="34" charset="0"/>
              </a:rPr>
              <a:t>	</a:t>
            </a:r>
            <a:r>
              <a:rPr lang="en-GB" sz="3600" b="1" dirty="0" smtClean="0">
                <a:latin typeface="Arial Rounded MT Bold" pitchFamily="34" charset="0"/>
              </a:rPr>
              <a:t>	</a:t>
            </a:r>
            <a:r>
              <a:rPr lang="en-GB" sz="4800" b="1" dirty="0" smtClean="0">
                <a:latin typeface="Arial Rounded MT Bold" pitchFamily="34" charset="0"/>
              </a:rPr>
              <a:t>Grazie</a:t>
            </a:r>
            <a:endParaRPr lang="en-GB" sz="3600" b="1" dirty="0">
              <a:latin typeface="Arial Rounded MT Bold" pitchFamily="34" charset="0"/>
            </a:endParaRPr>
          </a:p>
          <a:p>
            <a:r>
              <a:rPr lang="en-GB" sz="3600" b="1" dirty="0">
                <a:latin typeface="Arial Rounded MT Bold" pitchFamily="34" charset="0"/>
              </a:rPr>
              <a:t>		</a:t>
            </a:r>
            <a:r>
              <a:rPr lang="en-GB" sz="3600" b="1" dirty="0" smtClean="0">
                <a:latin typeface="Arial Rounded MT Bold" pitchFamily="34" charset="0"/>
              </a:rPr>
              <a:t>	</a:t>
            </a:r>
            <a:r>
              <a:rPr lang="en-GB" sz="3600" b="1" dirty="0" err="1" smtClean="0">
                <a:latin typeface="Arial Rounded MT Bold" pitchFamily="34" charset="0"/>
              </a:rPr>
              <a:t>Dankie</a:t>
            </a:r>
            <a:endParaRPr lang="en-GB" sz="3600" b="1" dirty="0">
              <a:latin typeface="Arial Rounded MT Bold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69963" y="5385941"/>
            <a:ext cx="26050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rgbClr val="FF0000"/>
                </a:solidFill>
                <a:latin typeface="Arial Rounded MT Bold" pitchFamily="34" charset="0"/>
              </a:rPr>
              <a:t>Feedbacks</a:t>
            </a:r>
            <a:endParaRPr lang="en-GB" sz="3600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662273" y="5554382"/>
            <a:ext cx="35650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i="1" dirty="0">
                <a:latin typeface="Arial Rounded MT Bold" pitchFamily="34" charset="0"/>
              </a:rPr>
              <a:t>aremu.charity@lmu.edu.ng</a:t>
            </a:r>
            <a:endParaRPr lang="en-GB" sz="2000" i="1" dirty="0"/>
          </a:p>
        </p:txBody>
      </p:sp>
      <p:sp>
        <p:nvSpPr>
          <p:cNvPr id="3" name="Rectangle 2"/>
          <p:cNvSpPr/>
          <p:nvPr/>
        </p:nvSpPr>
        <p:spPr>
          <a:xfrm>
            <a:off x="264694" y="6304512"/>
            <a:ext cx="67617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Arial Rounded MT Bold" pitchFamily="34" charset="0"/>
              </a:rPr>
              <a:t> </a:t>
            </a:r>
            <a:r>
              <a:rPr lang="en-GB" sz="2000" i="1" dirty="0" err="1">
                <a:latin typeface="Arial Rounded MT Bold" pitchFamily="34" charset="0"/>
              </a:rPr>
              <a:t>Lmu</a:t>
            </a:r>
            <a:r>
              <a:rPr lang="en-GB" sz="2000" i="1" dirty="0">
                <a:latin typeface="Arial Rounded MT Bold" pitchFamily="34" charset="0"/>
              </a:rPr>
              <a:t> executive advance </a:t>
            </a:r>
            <a:r>
              <a:rPr lang="en-GB" sz="2000" i="1" dirty="0" smtClean="0">
                <a:latin typeface="Arial Rounded MT Bold" pitchFamily="34" charset="0"/>
              </a:rPr>
              <a:t>, Aug</a:t>
            </a:r>
            <a:r>
              <a:rPr lang="en-GB" sz="2000" i="1" dirty="0">
                <a:latin typeface="Arial Rounded MT Bold" pitchFamily="34" charset="0"/>
              </a:rPr>
              <a:t>. 2018</a:t>
            </a:r>
            <a:endParaRPr lang="en-GB" sz="1400" i="1" dirty="0"/>
          </a:p>
        </p:txBody>
      </p:sp>
    </p:spTree>
    <p:extLst>
      <p:ext uri="{BB962C8B-B14F-4D97-AF65-F5344CB8AC3E}">
        <p14:creationId xmlns:p14="http://schemas.microsoft.com/office/powerpoint/2010/main" val="35155603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64160" y="3879562"/>
            <a:ext cx="481583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To be a 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world-class institution</a:t>
            </a:r>
            <a:r>
              <a:rPr lang="en-US" sz="32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600" dirty="0"/>
              <a:t>for academic excellence geared towards meeting societal </a:t>
            </a:r>
            <a:r>
              <a:rPr lang="en-US" sz="3600" dirty="0" smtClean="0"/>
              <a:t>needs</a:t>
            </a:r>
            <a:endParaRPr lang="en-GB" sz="3200" dirty="0"/>
          </a:p>
        </p:txBody>
      </p:sp>
      <p:pic>
        <p:nvPicPr>
          <p:cNvPr id="1026" name="Picture 2" descr="https://www.ui.edu.ng/sites/default/files/banner/three%20alumni%2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87" t="45091"/>
          <a:stretch/>
        </p:blipFill>
        <p:spPr bwMode="auto">
          <a:xfrm>
            <a:off x="2215522" y="1083620"/>
            <a:ext cx="1090247" cy="2099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941244" y="1397909"/>
            <a:ext cx="6559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dirty="0">
                <a:solidFill>
                  <a:schemeClr val="accent5">
                    <a:lumMod val="50000"/>
                  </a:schemeClr>
                </a:solidFill>
              </a:rPr>
              <a:t>UI</a:t>
            </a:r>
            <a:endParaRPr lang="en-GB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47983" y="553829"/>
            <a:ext cx="47007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chemeClr val="accent5">
                    <a:lumMod val="50000"/>
                  </a:schemeClr>
                </a:solidFill>
                <a:latin typeface="Arial Rounded MT Bold" pitchFamily="34" charset="0"/>
              </a:rPr>
              <a:t>University of </a:t>
            </a:r>
            <a:r>
              <a:rPr lang="en-GB" sz="3600" b="1" dirty="0" smtClean="0">
                <a:solidFill>
                  <a:schemeClr val="accent5">
                    <a:lumMod val="50000"/>
                  </a:schemeClr>
                </a:solidFill>
                <a:latin typeface="Arial Rounded MT Bold" pitchFamily="34" charset="0"/>
              </a:rPr>
              <a:t>Ibadan</a:t>
            </a:r>
            <a:endParaRPr lang="en-GB" sz="3600" dirty="0">
              <a:solidFill>
                <a:schemeClr val="accent5">
                  <a:lumMod val="50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35969" y="3250557"/>
            <a:ext cx="5363366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 smtClean="0"/>
              <a:t>To </a:t>
            </a:r>
            <a:r>
              <a:rPr lang="en-GB" sz="3600" dirty="0"/>
              <a:t>be a leading </a:t>
            </a:r>
            <a:r>
              <a:rPr lang="en-GB" sz="4400" b="1" dirty="0">
                <a:solidFill>
                  <a:srgbClr val="7030A0"/>
                </a:solidFill>
              </a:rPr>
              <a:t>World-Class</a:t>
            </a:r>
            <a:r>
              <a:rPr lang="en-GB" sz="4400" b="1" dirty="0"/>
              <a:t> </a:t>
            </a:r>
            <a:r>
              <a:rPr lang="en-GB" sz="3600" dirty="0"/>
              <a:t>Christian </a:t>
            </a:r>
            <a:r>
              <a:rPr lang="en-GB" sz="3600" b="1" dirty="0"/>
              <a:t>Mission University</a:t>
            </a:r>
            <a:r>
              <a:rPr lang="en-GB" sz="3600" dirty="0"/>
              <a:t>, committed to raising a new generation of leaders in all fields of Human </a:t>
            </a:r>
            <a:r>
              <a:rPr lang="en-GB" sz="3600" dirty="0" smtClean="0"/>
              <a:t>endeavour. </a:t>
            </a:r>
            <a:endParaRPr lang="en-GB" sz="3600" dirty="0">
              <a:effectLst/>
            </a:endParaRPr>
          </a:p>
        </p:txBody>
      </p:sp>
      <p:pic>
        <p:nvPicPr>
          <p:cNvPr id="1028" name="Picture 4" descr="Covenant University Ota Ogun State, Niger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2224" y="1704700"/>
            <a:ext cx="1778468" cy="165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7256100" y="712094"/>
            <a:ext cx="46801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rgbClr val="7030A0"/>
                </a:solidFill>
                <a:latin typeface="Arial Rounded MT Bold" pitchFamily="34" charset="0"/>
              </a:rPr>
              <a:t>Covenant University</a:t>
            </a:r>
            <a:endParaRPr lang="en-GB" sz="3600" dirty="0">
              <a:solidFill>
                <a:srgbClr val="7030A0"/>
              </a:solidFill>
              <a:latin typeface="Arial Rounded MT Bold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625912" y="2066139"/>
            <a:ext cx="7906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dirty="0">
                <a:solidFill>
                  <a:srgbClr val="7030A0"/>
                </a:solidFill>
              </a:rPr>
              <a:t>CU</a:t>
            </a:r>
            <a:endParaRPr lang="en-GB" sz="4000" dirty="0">
              <a:solidFill>
                <a:srgbClr val="7030A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rot="16200000">
            <a:off x="3833967" y="2787528"/>
            <a:ext cx="35376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5400" b="1" dirty="0" smtClean="0">
                <a:solidFill>
                  <a:srgbClr val="FF0000"/>
                </a:solidFill>
              </a:rPr>
              <a:t>M O D E L S</a:t>
            </a:r>
            <a:endParaRPr lang="en-GB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7670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85010" y="2238876"/>
            <a:ext cx="694493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>is to be </a:t>
            </a:r>
            <a:r>
              <a:rPr lang="en-US" sz="4000" dirty="0" smtClean="0"/>
              <a:t>recognized </a:t>
            </a:r>
            <a:r>
              <a:rPr lang="en-US" sz="4000" dirty="0"/>
              <a:t>as delivering world class facilities that support 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</a:rPr>
              <a:t>world class research, teaching and learning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7675" y="2238876"/>
            <a:ext cx="3990976" cy="2762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4458129" y="236459"/>
            <a:ext cx="270336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>
                <a:solidFill>
                  <a:schemeClr val="accent5">
                    <a:lumMod val="50000"/>
                  </a:schemeClr>
                </a:solidFill>
                <a:latin typeface="Arial Rounded MT Bold" pitchFamily="34" charset="0"/>
              </a:rPr>
              <a:t>Oxford</a:t>
            </a:r>
            <a:endParaRPr lang="en-GB" sz="6000" dirty="0">
              <a:solidFill>
                <a:schemeClr val="accent5">
                  <a:lumMod val="50000"/>
                </a:schemeClr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289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3452</TotalTime>
  <Words>2159</Words>
  <Application>Microsoft Office PowerPoint</Application>
  <PresentationFormat>Custom</PresentationFormat>
  <Paragraphs>547</Paragraphs>
  <Slides>71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71</vt:i4>
      </vt:variant>
    </vt:vector>
  </HeadingPairs>
  <TitlesOfParts>
    <vt:vector size="73" baseType="lpstr">
      <vt:lpstr>Office Theme</vt:lpstr>
      <vt:lpstr>1_Office Theme</vt:lpstr>
      <vt:lpstr>PowerPoint Presentation</vt:lpstr>
      <vt:lpstr>OVERVIEW</vt:lpstr>
      <vt:lpstr>   Overview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RANKING BODIES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Academic quality:  models</vt:lpstr>
      <vt:lpstr>PowerPoint Presentation</vt:lpstr>
      <vt:lpstr>MODERN LEARNING ENVIRONMENT</vt:lpstr>
      <vt:lpstr> Princeton</vt:lpstr>
      <vt:lpstr>MODERN LEARNING ENVIRONMENT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Module framework</vt:lpstr>
      <vt:lpstr>PowerPoint Presentation</vt:lpstr>
      <vt:lpstr>PowerPoint Presentation</vt:lpstr>
      <vt:lpstr>PowerPoint Presentation</vt:lpstr>
      <vt:lpstr>Lecture note : Harvard model</vt:lpstr>
      <vt:lpstr>Lecture Delivery : Performance Index</vt:lpstr>
      <vt:lpstr>PowerPoint Presentation</vt:lpstr>
      <vt:lpstr>Model Classroom</vt:lpstr>
      <vt:lpstr>A TYPICAL WORLD CLASS CLASSROOM</vt:lpstr>
      <vt:lpstr> Academic Quality:    </vt:lpstr>
      <vt:lpstr>Academic Quality:  </vt:lpstr>
      <vt:lpstr> Academic quality:  </vt:lpstr>
      <vt:lpstr>Academic Quality models: Landmark/Nigeria</vt:lpstr>
      <vt:lpstr>Harvard</vt:lpstr>
      <vt:lpstr>PowerPoint Presentation</vt:lpstr>
      <vt:lpstr>PowerPoint Presentation</vt:lpstr>
      <vt:lpstr>PowerPoint Presentation</vt:lpstr>
      <vt:lpstr>Academic Quality</vt:lpstr>
      <vt:lpstr>PowerPoint Presentation</vt:lpstr>
      <vt:lpstr>PowerPoint Presentation</vt:lpstr>
      <vt:lpstr>PowerPoint Presentation</vt:lpstr>
      <vt:lpstr>    Behaving yourself a little better than is absolutely essential     … Will Cuppy  Formal manners rules in social or professional settings.   NOT being SELFISH with expectations    </vt:lpstr>
      <vt:lpstr>PowerPoint Presentation</vt:lpstr>
      <vt:lpstr>Instructions ….. from LU INFO mail… complaince?....8th Jan 2019</vt:lpstr>
      <vt:lpstr>Compliance….Instructions</vt:lpstr>
      <vt:lpstr>How to be of good conduct</vt:lpstr>
      <vt:lpstr>PowerPoint Presentation</vt:lpstr>
      <vt:lpstr>Way forward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Role of Management</vt:lpstr>
      <vt:lpstr>   Subscription</vt:lpstr>
      <vt:lpstr>Subscription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Academic Quality: Key to WCU R</dc:title>
  <dc:creator>Aremu, Charity, Dean SPS Landmark University</dc:creator>
  <cp:lastModifiedBy>coaremu</cp:lastModifiedBy>
  <cp:revision>245</cp:revision>
  <cp:lastPrinted>2019-01-20T14:26:07Z</cp:lastPrinted>
  <dcterms:created xsi:type="dcterms:W3CDTF">2019-01-02T13:49:29Z</dcterms:created>
  <dcterms:modified xsi:type="dcterms:W3CDTF">2019-07-03T15:08:04Z</dcterms:modified>
</cp:coreProperties>
</file>